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7"/>
  </p:notesMasterIdLst>
  <p:handoutMasterIdLst>
    <p:handoutMasterId r:id="rId38"/>
  </p:handoutMasterIdLst>
  <p:sldIdLst>
    <p:sldId id="392" r:id="rId2"/>
    <p:sldId id="291" r:id="rId3"/>
    <p:sldId id="301" r:id="rId4"/>
    <p:sldId id="302" r:id="rId5"/>
    <p:sldId id="402" r:id="rId6"/>
    <p:sldId id="395" r:id="rId7"/>
    <p:sldId id="396" r:id="rId8"/>
    <p:sldId id="397" r:id="rId9"/>
    <p:sldId id="334" r:id="rId10"/>
    <p:sldId id="384" r:id="rId11"/>
    <p:sldId id="385" r:id="rId12"/>
    <p:sldId id="386" r:id="rId13"/>
    <p:sldId id="387" r:id="rId14"/>
    <p:sldId id="388" r:id="rId15"/>
    <p:sldId id="335" r:id="rId16"/>
    <p:sldId id="380" r:id="rId17"/>
    <p:sldId id="382" r:id="rId18"/>
    <p:sldId id="391" r:id="rId19"/>
    <p:sldId id="383" r:id="rId20"/>
    <p:sldId id="339" r:id="rId21"/>
    <p:sldId id="340" r:id="rId22"/>
    <p:sldId id="352" r:id="rId23"/>
    <p:sldId id="353" r:id="rId24"/>
    <p:sldId id="328" r:id="rId25"/>
    <p:sldId id="329" r:id="rId26"/>
    <p:sldId id="330" r:id="rId27"/>
    <p:sldId id="356" r:id="rId28"/>
    <p:sldId id="355" r:id="rId29"/>
    <p:sldId id="347" r:id="rId30"/>
    <p:sldId id="348" r:id="rId31"/>
    <p:sldId id="358" r:id="rId32"/>
    <p:sldId id="359" r:id="rId33"/>
    <p:sldId id="325" r:id="rId34"/>
    <p:sldId id="326" r:id="rId35"/>
    <p:sldId id="368" r:id="rId36"/>
  </p:sldIdLst>
  <p:sldSz cx="12192000" cy="6858000"/>
  <p:notesSz cx="6858000" cy="91440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n, Joseph" initials="OJ" lastIdx="2" clrIdx="0">
    <p:extLst>
      <p:ext uri="{19B8F6BF-5375-455C-9EA6-DF929625EA0E}">
        <p15:presenceInfo xmlns:p15="http://schemas.microsoft.com/office/powerpoint/2012/main" userId="S-1-5-21-1177238915-1645522239-725345543-40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A"/>
    <a:srgbClr val="0158AC"/>
    <a:srgbClr val="0057A8"/>
    <a:srgbClr val="0000CC"/>
    <a:srgbClr val="1F0397"/>
    <a:srgbClr val="92B8DD"/>
    <a:srgbClr val="5577A5"/>
    <a:srgbClr val="47638B"/>
    <a:srgbClr val="062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73905" autoAdjust="0"/>
  </p:normalViewPr>
  <p:slideViewPr>
    <p:cSldViewPr showGuides="1">
      <p:cViewPr varScale="1">
        <p:scale>
          <a:sx n="54" d="100"/>
          <a:sy n="54" d="100"/>
        </p:scale>
        <p:origin x="1368"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93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40F75959-7FBE-43E2-AC57-0C9083FB58B4}" type="datetimeFigureOut">
              <a:rPr lang="en-US"/>
              <a:pPr>
                <a:defRPr/>
              </a:pPr>
              <a:t>10/11/2018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12AA47-42F1-489B-BC2E-DC190DB7BBAE}" type="slidenum">
              <a:rPr lang="en-US" altLang="en-US"/>
              <a:pPr>
                <a:defRPr/>
              </a:pPr>
              <a:t>‹#›</a:t>
            </a:fld>
            <a:endParaRPr lang="en-US" altLang="en-US" dirty="0"/>
          </a:p>
        </p:txBody>
      </p:sp>
    </p:spTree>
    <p:extLst>
      <p:ext uri="{BB962C8B-B14F-4D97-AF65-F5344CB8AC3E}">
        <p14:creationId xmlns:p14="http://schemas.microsoft.com/office/powerpoint/2010/main" val="263240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9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65" charset="0"/>
              </a:defRPr>
            </a:lvl1pPr>
          </a:lstStyle>
          <a:p>
            <a:pPr>
              <a:defRPr/>
            </a:pPr>
            <a:endParaRPr lang="en-US" dirty="0"/>
          </a:p>
        </p:txBody>
      </p:sp>
      <p:sp>
        <p:nvSpPr>
          <p:cNvPr id="549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65" charset="0"/>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9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9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65" charset="0"/>
              </a:defRPr>
            </a:lvl1pPr>
          </a:lstStyle>
          <a:p>
            <a:pPr>
              <a:defRPr/>
            </a:pPr>
            <a:endParaRPr lang="en-US" dirty="0"/>
          </a:p>
        </p:txBody>
      </p:sp>
      <p:sp>
        <p:nvSpPr>
          <p:cNvPr id="549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476AAAA1-CAB0-4AC0-8DC7-AF54434C4E50}" type="slidenum">
              <a:rPr lang="en-US" altLang="en-US"/>
              <a:pPr>
                <a:defRPr/>
              </a:pPr>
              <a:t>‹#›</a:t>
            </a:fld>
            <a:endParaRPr lang="en-US" altLang="en-US" dirty="0"/>
          </a:p>
        </p:txBody>
      </p:sp>
    </p:spTree>
    <p:extLst>
      <p:ext uri="{BB962C8B-B14F-4D97-AF65-F5344CB8AC3E}">
        <p14:creationId xmlns:p14="http://schemas.microsoft.com/office/powerpoint/2010/main" val="3650261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65"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a:t>
            </a:fld>
            <a:endParaRPr lang="en-US" altLang="en-US" dirty="0"/>
          </a:p>
        </p:txBody>
      </p:sp>
    </p:spTree>
    <p:extLst>
      <p:ext uri="{BB962C8B-B14F-4D97-AF65-F5344CB8AC3E}">
        <p14:creationId xmlns:p14="http://schemas.microsoft.com/office/powerpoint/2010/main" val="213914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7A7A3-F597-43D8-8C6D-14D53985A33E}"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95190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7A7A3-F597-43D8-8C6D-14D53985A33E}" type="slidenum">
              <a:rPr lang="en-US" smtClean="0"/>
              <a:pPr>
                <a:defRPr/>
              </a:pPr>
              <a:t>11</a:t>
            </a:fld>
            <a:endParaRPr lang="en-US" dirty="0"/>
          </a:p>
        </p:txBody>
      </p:sp>
    </p:spTree>
    <p:extLst>
      <p:ext uri="{BB962C8B-B14F-4D97-AF65-F5344CB8AC3E}">
        <p14:creationId xmlns:p14="http://schemas.microsoft.com/office/powerpoint/2010/main" val="239375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7A7A3-F597-43D8-8C6D-14D53985A33E}" type="slidenum">
              <a:rPr lang="en-US" smtClean="0"/>
              <a:pPr>
                <a:defRPr/>
              </a:pPr>
              <a:t>13</a:t>
            </a:fld>
            <a:endParaRPr lang="en-US" dirty="0"/>
          </a:p>
        </p:txBody>
      </p:sp>
    </p:spTree>
    <p:extLst>
      <p:ext uri="{BB962C8B-B14F-4D97-AF65-F5344CB8AC3E}">
        <p14:creationId xmlns:p14="http://schemas.microsoft.com/office/powerpoint/2010/main" val="131574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14</a:t>
            </a:fld>
            <a:endParaRPr lang="en-US" altLang="en-US" dirty="0"/>
          </a:p>
        </p:txBody>
      </p:sp>
    </p:spTree>
    <p:extLst>
      <p:ext uri="{BB962C8B-B14F-4D97-AF65-F5344CB8AC3E}">
        <p14:creationId xmlns:p14="http://schemas.microsoft.com/office/powerpoint/2010/main" val="43234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7A7A3-F597-43D8-8C6D-14D53985A33E}"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174869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7A7A3-F597-43D8-8C6D-14D53985A33E}"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848210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144F84-2067-4187-8E67-D30D2550EA40}"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05309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23</a:t>
            </a:fld>
            <a:endParaRPr lang="en-US" altLang="en-US" dirty="0"/>
          </a:p>
        </p:txBody>
      </p:sp>
    </p:spTree>
    <p:extLst>
      <p:ext uri="{BB962C8B-B14F-4D97-AF65-F5344CB8AC3E}">
        <p14:creationId xmlns:p14="http://schemas.microsoft.com/office/powerpoint/2010/main" val="1496097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7A7A3-F597-43D8-8C6D-14D53985A33E}"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29215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7A7A3-F597-43D8-8C6D-14D53985A33E}"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24349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a:t>
            </a:fld>
            <a:endParaRPr lang="en-US" altLang="en-US" dirty="0"/>
          </a:p>
        </p:txBody>
      </p:sp>
    </p:spTree>
    <p:extLst>
      <p:ext uri="{BB962C8B-B14F-4D97-AF65-F5344CB8AC3E}">
        <p14:creationId xmlns:p14="http://schemas.microsoft.com/office/powerpoint/2010/main" val="218162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32</a:t>
            </a:fld>
            <a:endParaRPr lang="en-US" altLang="en-US" dirty="0"/>
          </a:p>
        </p:txBody>
      </p:sp>
    </p:spTree>
    <p:extLst>
      <p:ext uri="{BB962C8B-B14F-4D97-AF65-F5344CB8AC3E}">
        <p14:creationId xmlns:p14="http://schemas.microsoft.com/office/powerpoint/2010/main" val="399738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33</a:t>
            </a:fld>
            <a:endParaRPr lang="en-US" altLang="en-US" dirty="0"/>
          </a:p>
        </p:txBody>
      </p:sp>
    </p:spTree>
    <p:extLst>
      <p:ext uri="{BB962C8B-B14F-4D97-AF65-F5344CB8AC3E}">
        <p14:creationId xmlns:p14="http://schemas.microsoft.com/office/powerpoint/2010/main" val="242115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87A7A3-F597-43D8-8C6D-14D53985A33E}" type="slidenum">
              <a:rPr lang="en-US" smtClean="0"/>
              <a:pPr>
                <a:defRPr/>
              </a:pPr>
              <a:t>3</a:t>
            </a:fld>
            <a:endParaRPr lang="en-US" dirty="0"/>
          </a:p>
        </p:txBody>
      </p:sp>
    </p:spTree>
    <p:extLst>
      <p:ext uri="{BB962C8B-B14F-4D97-AF65-F5344CB8AC3E}">
        <p14:creationId xmlns:p14="http://schemas.microsoft.com/office/powerpoint/2010/main" val="185971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4</a:t>
            </a:fld>
            <a:endParaRPr lang="en-US" altLang="en-US" dirty="0"/>
          </a:p>
        </p:txBody>
      </p:sp>
    </p:spTree>
    <p:extLst>
      <p:ext uri="{BB962C8B-B14F-4D97-AF65-F5344CB8AC3E}">
        <p14:creationId xmlns:p14="http://schemas.microsoft.com/office/powerpoint/2010/main" val="276516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5</a:t>
            </a:fld>
            <a:endParaRPr lang="en-US" altLang="en-US" dirty="0"/>
          </a:p>
        </p:txBody>
      </p:sp>
    </p:spTree>
    <p:extLst>
      <p:ext uri="{BB962C8B-B14F-4D97-AF65-F5344CB8AC3E}">
        <p14:creationId xmlns:p14="http://schemas.microsoft.com/office/powerpoint/2010/main" val="82070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6</a:t>
            </a:fld>
            <a:endParaRPr lang="en-US" altLang="en-US" dirty="0"/>
          </a:p>
        </p:txBody>
      </p:sp>
    </p:spTree>
    <p:extLst>
      <p:ext uri="{BB962C8B-B14F-4D97-AF65-F5344CB8AC3E}">
        <p14:creationId xmlns:p14="http://schemas.microsoft.com/office/powerpoint/2010/main" val="348407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an example of this?</a:t>
            </a: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7</a:t>
            </a:fld>
            <a:endParaRPr lang="en-US" altLang="en-US" dirty="0"/>
          </a:p>
        </p:txBody>
      </p:sp>
    </p:spTree>
    <p:extLst>
      <p:ext uri="{BB962C8B-B14F-4D97-AF65-F5344CB8AC3E}">
        <p14:creationId xmlns:p14="http://schemas.microsoft.com/office/powerpoint/2010/main" val="42786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this maybe</a:t>
            </a:r>
            <a:r>
              <a:rPr lang="en-US" baseline="0" dirty="0" smtClean="0"/>
              <a:t> good too</a:t>
            </a: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8</a:t>
            </a:fld>
            <a:endParaRPr lang="en-US" altLang="en-US" dirty="0"/>
          </a:p>
        </p:txBody>
      </p:sp>
    </p:spTree>
    <p:extLst>
      <p:ext uri="{BB962C8B-B14F-4D97-AF65-F5344CB8AC3E}">
        <p14:creationId xmlns:p14="http://schemas.microsoft.com/office/powerpoint/2010/main" val="111624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9</a:t>
            </a:fld>
            <a:endParaRPr lang="en-US" altLang="en-US" dirty="0"/>
          </a:p>
        </p:txBody>
      </p:sp>
    </p:spTree>
    <p:extLst>
      <p:ext uri="{BB962C8B-B14F-4D97-AF65-F5344CB8AC3E}">
        <p14:creationId xmlns:p14="http://schemas.microsoft.com/office/powerpoint/2010/main" val="2453523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a:xfrm>
            <a:off x="609600" y="0"/>
            <a:ext cx="10972800" cy="1143000"/>
          </a:xfrm>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lvl1pPr>
              <a:defRPr sz="4000"/>
            </a:lvl1pPr>
            <a:lvl2pPr>
              <a:defRPr sz="3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custDataLst>
              <p:tags r:id="rId3"/>
            </p:custDataLst>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custDataLst>
              <p:tags r:id="rId4"/>
            </p:custDataLst>
          </p:nvPr>
        </p:nvSpPr>
        <p:spPr/>
        <p:txBody>
          <a:bodyPr/>
          <a:lstStyle>
            <a:lvl1pPr>
              <a:defRPr/>
            </a:lvl1pPr>
          </a:lstStyle>
          <a:p>
            <a:pPr>
              <a:defRPr/>
            </a:pPr>
            <a:endParaRPr lang="en-US" dirty="0"/>
          </a:p>
        </p:txBody>
      </p:sp>
      <p:sp>
        <p:nvSpPr>
          <p:cNvPr id="7" name="Slide Number Placeholder 6"/>
          <p:cNvSpPr>
            <a:spLocks noGrp="1" noChangeArrowheads="1"/>
          </p:cNvSpPr>
          <p:nvPr>
            <p:ph type="sldNum" sz="quarter" idx="12"/>
            <p:custDataLst>
              <p:tags r:id="rId5"/>
            </p:custDataLst>
          </p:nvPr>
        </p:nvSpPr>
        <p:spPr/>
        <p:txBody>
          <a:bodyPr/>
          <a:lstStyle>
            <a:lvl1pPr>
              <a:defRPr/>
            </a:lvl1pPr>
          </a:lstStyle>
          <a:p>
            <a:pPr>
              <a:defRPr/>
            </a:pPr>
            <a:fld id="{AB40B716-D580-47D7-8816-698613FC073D}" type="slidenum">
              <a:rPr lang="en-US" altLang="en-US"/>
              <a:pPr>
                <a:defRPr/>
              </a:pPr>
              <a:t>‹#›</a:t>
            </a:fld>
            <a:endParaRPr lang="en-US" altLang="en-US" dirty="0"/>
          </a:p>
        </p:txBody>
      </p:sp>
    </p:spTree>
    <p:extLst>
      <p:ext uri="{BB962C8B-B14F-4D97-AF65-F5344CB8AC3E}">
        <p14:creationId xmlns:p14="http://schemas.microsoft.com/office/powerpoint/2010/main" val="20403099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E063FC-6EB4-4B02-974C-DB6F57A1D80A}" type="slidenum">
              <a:rPr lang="en-US" altLang="en-US"/>
              <a:pPr>
                <a:defRPr/>
              </a:pPr>
              <a:t>‹#›</a:t>
            </a:fld>
            <a:endParaRPr lang="en-US" altLang="en-US" dirty="0"/>
          </a:p>
        </p:txBody>
      </p:sp>
    </p:spTree>
    <p:extLst>
      <p:ext uri="{BB962C8B-B14F-4D97-AF65-F5344CB8AC3E}">
        <p14:creationId xmlns:p14="http://schemas.microsoft.com/office/powerpoint/2010/main" val="37183098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3A8B11-A242-4B9D-96C8-4711FC0C4F06}" type="slidenum">
              <a:rPr lang="en-US" altLang="en-US"/>
              <a:pPr>
                <a:defRPr/>
              </a:pPr>
              <a:t>‹#›</a:t>
            </a:fld>
            <a:endParaRPr lang="en-US" altLang="en-US" dirty="0"/>
          </a:p>
        </p:txBody>
      </p:sp>
    </p:spTree>
    <p:extLst>
      <p:ext uri="{BB962C8B-B14F-4D97-AF65-F5344CB8AC3E}">
        <p14:creationId xmlns:p14="http://schemas.microsoft.com/office/powerpoint/2010/main" val="37434225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610CAB04-EBF6-41A7-92CA-CD7B631F65FB}" type="slidenum">
              <a:rPr lang="en-US" altLang="en-US"/>
              <a:pPr>
                <a:defRPr/>
              </a:pPr>
              <a:t>‹#›</a:t>
            </a:fld>
            <a:endParaRPr lang="en-US" altLang="en-US" dirty="0"/>
          </a:p>
        </p:txBody>
      </p:sp>
    </p:spTree>
    <p:extLst>
      <p:ext uri="{BB962C8B-B14F-4D97-AF65-F5344CB8AC3E}">
        <p14:creationId xmlns:p14="http://schemas.microsoft.com/office/powerpoint/2010/main" val="387922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9DE84D-8093-4006-BEE2-597C81BF488C}" type="slidenum">
              <a:rPr lang="en-US" altLang="en-US"/>
              <a:pPr>
                <a:defRPr/>
              </a:pPr>
              <a:t>‹#›</a:t>
            </a:fld>
            <a:endParaRPr lang="en-US" altLang="en-US" dirty="0"/>
          </a:p>
        </p:txBody>
      </p:sp>
    </p:spTree>
    <p:extLst>
      <p:ext uri="{BB962C8B-B14F-4D97-AF65-F5344CB8AC3E}">
        <p14:creationId xmlns:p14="http://schemas.microsoft.com/office/powerpoint/2010/main" val="12948616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a:xfrm>
            <a:off x="609600" y="0"/>
            <a:ext cx="109728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609600" y="12954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6197600" y="12954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7"/>
          <p:cNvSpPr>
            <a:spLocks noGrp="1" noChangeArrowheads="1"/>
          </p:cNvSpPr>
          <p:nvPr>
            <p:ph type="dt" sz="half" idx="10"/>
            <p:custDataLst>
              <p:tags r:id="rId4"/>
            </p:custDataLst>
          </p:nvPr>
        </p:nvSpPr>
        <p:spPr/>
        <p:txBody>
          <a:bodyPr/>
          <a:lstStyle>
            <a:lvl1pPr>
              <a:defRPr/>
            </a:lvl1pPr>
          </a:lstStyle>
          <a:p>
            <a:pPr>
              <a:defRPr/>
            </a:pPr>
            <a:endParaRPr lang="en-US" dirty="0"/>
          </a:p>
        </p:txBody>
      </p:sp>
      <p:sp>
        <p:nvSpPr>
          <p:cNvPr id="7" name="Footer Placeholder 8"/>
          <p:cNvSpPr>
            <a:spLocks noGrp="1" noChangeArrowheads="1"/>
          </p:cNvSpPr>
          <p:nvPr>
            <p:ph type="ftr" sz="quarter" idx="11"/>
            <p:custDataLst>
              <p:tags r:id="rId5"/>
            </p:custDataLst>
          </p:nvPr>
        </p:nvSpPr>
        <p:spPr/>
        <p:txBody>
          <a:bodyPr/>
          <a:lstStyle>
            <a:lvl1pPr>
              <a:defRPr/>
            </a:lvl1pPr>
          </a:lstStyle>
          <a:p>
            <a:pPr>
              <a:defRPr/>
            </a:pPr>
            <a:endParaRPr lang="en-US" dirty="0"/>
          </a:p>
        </p:txBody>
      </p:sp>
      <p:sp>
        <p:nvSpPr>
          <p:cNvPr id="8" name="Slide Number Placeholder 9"/>
          <p:cNvSpPr>
            <a:spLocks noGrp="1" noChangeArrowheads="1"/>
          </p:cNvSpPr>
          <p:nvPr>
            <p:ph type="sldNum" sz="quarter" idx="12"/>
            <p:custDataLst>
              <p:tags r:id="rId6"/>
            </p:custDataLst>
          </p:nvPr>
        </p:nvSpPr>
        <p:spPr/>
        <p:txBody>
          <a:bodyPr/>
          <a:lstStyle>
            <a:lvl1pPr>
              <a:defRPr/>
            </a:lvl1pPr>
          </a:lstStyle>
          <a:p>
            <a:pPr>
              <a:defRPr/>
            </a:pPr>
            <a:fld id="{FB714878-6EAE-4DAD-BFB6-29424347D81F}" type="slidenum">
              <a:rPr lang="en-US" altLang="en-US"/>
              <a:pPr>
                <a:defRPr/>
              </a:pPr>
              <a:t>‹#›</a:t>
            </a:fld>
            <a:endParaRPr lang="en-US" altLang="en-US" dirty="0"/>
          </a:p>
        </p:txBody>
      </p:sp>
    </p:spTree>
    <p:extLst>
      <p:ext uri="{BB962C8B-B14F-4D97-AF65-F5344CB8AC3E}">
        <p14:creationId xmlns:p14="http://schemas.microsoft.com/office/powerpoint/2010/main" val="895354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295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9351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295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9351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dirty="0"/>
          </a:p>
        </p:txBody>
      </p:sp>
      <p:sp>
        <p:nvSpPr>
          <p:cNvPr id="9"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p:txBody>
          <a:bodyPr/>
          <a:lstStyle>
            <a:lvl1pPr>
              <a:defRPr/>
            </a:lvl1pPr>
          </a:lstStyle>
          <a:p>
            <a:pPr>
              <a:defRPr/>
            </a:pPr>
            <a:fld id="{A274E4A9-57C8-4BCF-ADF7-8059E49D52EA}" type="slidenum">
              <a:rPr lang="en-US" altLang="en-US"/>
              <a:pPr>
                <a:defRPr/>
              </a:pPr>
              <a:t>‹#›</a:t>
            </a:fld>
            <a:endParaRPr lang="en-US" altLang="en-US" dirty="0"/>
          </a:p>
        </p:txBody>
      </p:sp>
    </p:spTree>
    <p:extLst>
      <p:ext uri="{BB962C8B-B14F-4D97-AF65-F5344CB8AC3E}">
        <p14:creationId xmlns:p14="http://schemas.microsoft.com/office/powerpoint/2010/main" val="3667286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4" name="Rectangle 4"/>
          <p:cNvSpPr>
            <a:spLocks noGrp="1" noChangeArrowheads="1"/>
          </p:cNvSpPr>
          <p:nvPr>
            <p:ph type="dt" sz="half" idx="10"/>
            <p:custDataLst>
              <p:tags r:id="rId2"/>
            </p:custDataLst>
          </p:nvPr>
        </p:nvSpPr>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3"/>
            </p:custDataLst>
          </p:nvPr>
        </p:nvSpPr>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4"/>
            </p:custDataLst>
          </p:nvPr>
        </p:nvSpPr>
        <p:spPr/>
        <p:txBody>
          <a:bodyPr/>
          <a:lstStyle>
            <a:lvl1pPr>
              <a:defRPr/>
            </a:lvl1pPr>
          </a:lstStyle>
          <a:p>
            <a:pPr>
              <a:defRPr/>
            </a:pPr>
            <a:fld id="{26B090AC-0D3C-468E-9ADC-BB9960286622}" type="slidenum">
              <a:rPr lang="en-US" altLang="en-US"/>
              <a:pPr>
                <a:defRPr/>
              </a:pPr>
              <a:t>‹#›</a:t>
            </a:fld>
            <a:endParaRPr lang="en-US" altLang="en-US" dirty="0"/>
          </a:p>
        </p:txBody>
      </p:sp>
    </p:spTree>
    <p:extLst>
      <p:ext uri="{BB962C8B-B14F-4D97-AF65-F5344CB8AC3E}">
        <p14:creationId xmlns:p14="http://schemas.microsoft.com/office/powerpoint/2010/main" val="24448769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65162265-87D6-4E8A-90CE-50CA4DD69854}" type="slidenum">
              <a:rPr lang="en-US" altLang="en-US"/>
              <a:pPr>
                <a:defRPr/>
              </a:pPr>
              <a:t>‹#›</a:t>
            </a:fld>
            <a:endParaRPr lang="en-US" altLang="en-US" dirty="0"/>
          </a:p>
        </p:txBody>
      </p:sp>
    </p:spTree>
    <p:extLst>
      <p:ext uri="{BB962C8B-B14F-4D97-AF65-F5344CB8AC3E}">
        <p14:creationId xmlns:p14="http://schemas.microsoft.com/office/powerpoint/2010/main" val="17458151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DA05F1-CA4E-4941-B0BC-A51D27A616FD}" type="slidenum">
              <a:rPr lang="en-US" altLang="en-US"/>
              <a:pPr>
                <a:defRPr/>
              </a:pPr>
              <a:t>‹#›</a:t>
            </a:fld>
            <a:endParaRPr lang="en-US" altLang="en-US" dirty="0"/>
          </a:p>
        </p:txBody>
      </p:sp>
    </p:spTree>
    <p:extLst>
      <p:ext uri="{BB962C8B-B14F-4D97-AF65-F5344CB8AC3E}">
        <p14:creationId xmlns:p14="http://schemas.microsoft.com/office/powerpoint/2010/main" val="19122276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35BE2F-96EE-46E7-A819-4F6B13F0EA7D}" type="slidenum">
              <a:rPr lang="en-US" altLang="en-US"/>
              <a:pPr>
                <a:defRPr/>
              </a:pPr>
              <a:t>‹#›</a:t>
            </a:fld>
            <a:endParaRPr lang="en-US" altLang="en-US" dirty="0"/>
          </a:p>
        </p:txBody>
      </p:sp>
    </p:spTree>
    <p:extLst>
      <p:ext uri="{BB962C8B-B14F-4D97-AF65-F5344CB8AC3E}">
        <p14:creationId xmlns:p14="http://schemas.microsoft.com/office/powerpoint/2010/main" val="14921292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609600"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custDataLst>
              <p:tags r:id="rId14"/>
            </p:custDataLst>
          </p:nvPr>
        </p:nvSpPr>
        <p:spPr bwMode="auto">
          <a:xfrm>
            <a:off x="609600" y="12954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8356" name="Rectangle 4"/>
          <p:cNvSpPr>
            <a:spLocks noGrp="1" noChangeArrowheads="1"/>
          </p:cNvSpPr>
          <p:nvPr>
            <p:ph type="dt" sz="half" idx="2"/>
            <p:custDataLst>
              <p:tags r:id="rId15"/>
            </p:custDataLst>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dirty="0"/>
          </a:p>
        </p:txBody>
      </p:sp>
      <p:sp>
        <p:nvSpPr>
          <p:cNvPr id="228357" name="Rectangle 5"/>
          <p:cNvSpPr>
            <a:spLocks noGrp="1" noChangeArrowheads="1"/>
          </p:cNvSpPr>
          <p:nvPr>
            <p:ph type="ftr" sz="quarter" idx="3"/>
            <p:custDataLst>
              <p:tags r:id="rId16"/>
            </p:custDataLst>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228358" name="Rectangle 6"/>
          <p:cNvSpPr>
            <a:spLocks noGrp="1" noChangeArrowheads="1"/>
          </p:cNvSpPr>
          <p:nvPr>
            <p:ph type="sldNum" sz="quarter" idx="4"/>
            <p:custDataLst>
              <p:tags r:id="rId17"/>
            </p:custDataLst>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72932C1-BFB1-4E51-985C-7ED60DE4BDC6}"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695" r:id="rId1"/>
    <p:sldLayoutId id="2147483688" r:id="rId2"/>
    <p:sldLayoutId id="2147483689" r:id="rId3"/>
    <p:sldLayoutId id="2147483696" r:id="rId4"/>
    <p:sldLayoutId id="2147483697" r:id="rId5"/>
    <p:sldLayoutId id="2147483698"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rtl="0" eaLnBrk="0" fontAlgn="base" hangingPunct="0">
        <a:spcBef>
          <a:spcPct val="0"/>
        </a:spcBef>
        <a:spcAft>
          <a:spcPct val="0"/>
        </a:spcAft>
        <a:defRPr sz="4000" b="0" i="0" u="none">
          <a:solidFill>
            <a:schemeClr val="tx1"/>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6.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5785" r="13218"/>
          <a:stretch/>
        </p:blipFill>
        <p:spPr>
          <a:xfrm>
            <a:off x="0" y="0"/>
            <a:ext cx="3200400" cy="3971044"/>
          </a:xfrm>
          <a:effectLst>
            <a:reflection blurRad="6350" stA="50000" endA="300" endPos="55000" dir="5400000" sy="-100000" algn="bl" rotWithShape="0"/>
          </a:effectLst>
        </p:spPr>
      </p:pic>
      <p:sp>
        <p:nvSpPr>
          <p:cNvPr id="8" name="Title 1"/>
          <p:cNvSpPr txBox="1">
            <a:spLocks/>
          </p:cNvSpPr>
          <p:nvPr>
            <p:custDataLst>
              <p:tags r:id="rId1"/>
            </p:custDataLst>
          </p:nvPr>
        </p:nvSpPr>
        <p:spPr>
          <a:xfrm>
            <a:off x="3276600" y="1452122"/>
            <a:ext cx="8839200" cy="1066799"/>
          </a:xfrm>
          <a:prstGeom prst="rect">
            <a:avLst/>
          </a:prstGeom>
          <a:noFill/>
          <a:ln>
            <a:noFill/>
          </a:ln>
        </p:spPr>
        <p:txBody>
          <a:bodyPr/>
          <a:lstStyle>
            <a:lvl1pPr algn="ctr" rtl="0" eaLnBrk="0" fontAlgn="base" hangingPunct="0">
              <a:spcBef>
                <a:spcPct val="0"/>
              </a:spcBef>
              <a:spcAft>
                <a:spcPct val="0"/>
              </a:spcAft>
              <a:defRPr sz="4000" b="0" i="0" u="none">
                <a:solidFill>
                  <a:schemeClr val="tx1"/>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dirty="0"/>
              <a:t>Managing Cognitive Load in Multimedia Presentations: </a:t>
            </a:r>
            <a:r>
              <a:rPr lang="en-US" sz="2800" dirty="0">
                <a:solidFill>
                  <a:srgbClr val="FFFF00"/>
                </a:solidFill>
              </a:rPr>
              <a:t>Reducing Extraneous Processing</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5334000"/>
            <a:ext cx="4114800" cy="1688643"/>
          </a:xfrm>
          <a:prstGeom prst="rect">
            <a:avLst/>
          </a:prstGeom>
        </p:spPr>
      </p:pic>
    </p:spTree>
    <p:extLst>
      <p:ext uri="{BB962C8B-B14F-4D97-AF65-F5344CB8AC3E}">
        <p14:creationId xmlns:p14="http://schemas.microsoft.com/office/powerpoint/2010/main" val="399102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Signaling Principle</a:t>
            </a:r>
          </a:p>
        </p:txBody>
      </p:sp>
      <p:sp>
        <p:nvSpPr>
          <p:cNvPr id="3" name="Content Placeholder 2"/>
          <p:cNvSpPr>
            <a:spLocks noGrp="1"/>
          </p:cNvSpPr>
          <p:nvPr>
            <p:ph idx="1"/>
          </p:nvPr>
        </p:nvSpPr>
        <p:spPr/>
        <p:txBody>
          <a:bodyPr/>
          <a:lstStyle/>
          <a:p>
            <a:pPr marL="0" indent="0">
              <a:buNone/>
            </a:pPr>
            <a:endParaRPr lang="en-US" sz="4000" dirty="0" smtClean="0"/>
          </a:p>
          <a:p>
            <a:pPr marL="0" indent="0">
              <a:buNone/>
            </a:pPr>
            <a:r>
              <a:rPr lang="en-US" sz="4000" dirty="0" smtClean="0"/>
              <a:t>People </a:t>
            </a:r>
            <a:r>
              <a:rPr lang="en-US" sz="4000" dirty="0"/>
              <a:t>learn better when </a:t>
            </a:r>
            <a:r>
              <a:rPr lang="en-US" sz="4000" dirty="0">
                <a:solidFill>
                  <a:srgbClr val="FFFF00"/>
                </a:solidFill>
              </a:rPr>
              <a:t>cues</a:t>
            </a:r>
            <a:r>
              <a:rPr lang="en-US" sz="4000" dirty="0"/>
              <a:t> that highlight the organization of the essential material are added</a:t>
            </a:r>
          </a:p>
        </p:txBody>
      </p:sp>
    </p:spTree>
    <p:extLst>
      <p:ext uri="{BB962C8B-B14F-4D97-AF65-F5344CB8AC3E}">
        <p14:creationId xmlns:p14="http://schemas.microsoft.com/office/powerpoint/2010/main" val="2772552477"/>
      </p:ext>
    </p:extLst>
  </p:cSld>
  <p:clrMapOvr>
    <a:masterClrMapping/>
  </p:clrMapOvr>
  <mc:AlternateContent xmlns:mc="http://schemas.openxmlformats.org/markup-compatibility/2006" xmlns:p14="http://schemas.microsoft.com/office/powerpoint/2010/main">
    <mc:Choice Requires="p14">
      <p:transition spd="slow" p14:dur="2000" advTm="12178"/>
    </mc:Choice>
    <mc:Fallback xmlns="">
      <p:transition spd="slow" advTm="1217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Angiomyolipoma</a:t>
            </a:r>
            <a:endParaRPr lang="en-US" dirty="0"/>
          </a:p>
        </p:txBody>
      </p:sp>
      <p:sp>
        <p:nvSpPr>
          <p:cNvPr id="4" name="Content Placeholder 3"/>
          <p:cNvSpPr>
            <a:spLocks noGrp="1"/>
          </p:cNvSpPr>
          <p:nvPr>
            <p:ph sz="half" idx="1"/>
          </p:nvPr>
        </p:nvSpPr>
        <p:spPr>
          <a:xfrm>
            <a:off x="616527" y="1489066"/>
            <a:ext cx="5588000" cy="3746338"/>
          </a:xfrm>
        </p:spPr>
        <p:txBody>
          <a:bodyPr/>
          <a:lstStyle/>
          <a:p>
            <a:r>
              <a:rPr lang="en-US" sz="3000" dirty="0" smtClean="0"/>
              <a:t>Benign neoplasms (no malignant potential)</a:t>
            </a:r>
          </a:p>
          <a:p>
            <a:r>
              <a:rPr lang="en-US" sz="3000" dirty="0" smtClean="0"/>
              <a:t>There is a risk of hemorrhage </a:t>
            </a:r>
          </a:p>
          <a:p>
            <a:r>
              <a:rPr lang="en-US" sz="3000" dirty="0" smtClean="0"/>
              <a:t>Hemorrhage risk depends on mass size </a:t>
            </a:r>
          </a:p>
          <a:p>
            <a:r>
              <a:rPr lang="en-US" sz="3000" dirty="0" smtClean="0"/>
              <a:t>If &gt; 4 cm may need excision or embolization</a:t>
            </a:r>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a:p>
          <a:p>
            <a:pPr marL="0" indent="0">
              <a:buNone/>
            </a:pPr>
            <a:endParaRPr lang="en-US" sz="4800" dirty="0"/>
          </a:p>
        </p:txBody>
      </p:sp>
      <p:pic>
        <p:nvPicPr>
          <p:cNvPr id="5" name="Picture 2" descr="PIC00002"/>
          <p:cNvPicPr>
            <a:picLocks noChangeAspect="1" noChangeArrowheads="1"/>
          </p:cNvPicPr>
          <p:nvPr/>
        </p:nvPicPr>
        <p:blipFill rotWithShape="1">
          <a:blip r:embed="rId3">
            <a:extLst>
              <a:ext uri="{28A0092B-C50C-407E-A947-70E740481C1C}">
                <a14:useLocalDpi xmlns:a14="http://schemas.microsoft.com/office/drawing/2010/main" val="0"/>
              </a:ext>
            </a:extLst>
          </a:blip>
          <a:srcRect l="44749" t="23268" r="5069" b="11548"/>
          <a:stretch/>
        </p:blipFill>
        <p:spPr bwMode="auto">
          <a:xfrm>
            <a:off x="6502401" y="1371600"/>
            <a:ext cx="5079999" cy="4051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16527" y="5505271"/>
            <a:ext cx="10972800" cy="1200329"/>
          </a:xfrm>
          <a:prstGeom prst="rect">
            <a:avLst/>
          </a:prstGeom>
          <a:ln>
            <a:solidFill>
              <a:schemeClr val="tx1"/>
            </a:solidFill>
          </a:ln>
        </p:spPr>
        <p:txBody>
          <a:bodyPr wrap="square">
            <a:spAutoFit/>
          </a:bodyPr>
          <a:lstStyle/>
          <a:p>
            <a:pPr marL="0" indent="0">
              <a:buNone/>
            </a:pPr>
            <a:r>
              <a:rPr lang="en-US" sz="2400" dirty="0" smtClean="0">
                <a:solidFill>
                  <a:srgbClr val="FFFF00"/>
                </a:solidFill>
              </a:rPr>
              <a:t>This slide describes the major potential complication of AMLs and its effect on management. There is unnecessary text, and there is no clear highlighting of the essential teaching points.</a:t>
            </a:r>
            <a:endParaRPr lang="en-US" sz="2400" dirty="0">
              <a:solidFill>
                <a:srgbClr val="FFFF00"/>
              </a:solidFill>
            </a:endParaRPr>
          </a:p>
        </p:txBody>
      </p:sp>
      <p:sp>
        <p:nvSpPr>
          <p:cNvPr id="6" name="Rectangle 5"/>
          <p:cNvSpPr/>
          <p:nvPr/>
        </p:nvSpPr>
        <p:spPr>
          <a:xfrm>
            <a:off x="76200" y="76200"/>
            <a:ext cx="1103052" cy="3810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Signaling</a:t>
            </a:r>
            <a:endParaRPr lang="en-US" sz="1600" dirty="0"/>
          </a:p>
        </p:txBody>
      </p:sp>
    </p:spTree>
    <p:extLst>
      <p:ext uri="{BB962C8B-B14F-4D97-AF65-F5344CB8AC3E}">
        <p14:creationId xmlns:p14="http://schemas.microsoft.com/office/powerpoint/2010/main" val="3383028103"/>
      </p:ext>
    </p:extLst>
  </p:cSld>
  <p:clrMapOvr>
    <a:masterClrMapping/>
  </p:clrMapOvr>
  <mc:AlternateContent xmlns:mc="http://schemas.openxmlformats.org/markup-compatibility/2006" xmlns:p14="http://schemas.microsoft.com/office/powerpoint/2010/main">
    <mc:Choice Requires="p14">
      <p:transition spd="slow" p14:dur="2000" advTm="45608"/>
    </mc:Choice>
    <mc:Fallback xmlns="">
      <p:transition spd="slow" advTm="456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4467" y="1404699"/>
            <a:ext cx="11863067" cy="4048603"/>
            <a:chOff x="164467" y="1066799"/>
            <a:chExt cx="11863067" cy="4048603"/>
          </a:xfrm>
        </p:grpSpPr>
        <p:sp>
          <p:nvSpPr>
            <p:cNvPr id="6" name="TextBox 5"/>
            <p:cNvSpPr txBox="1"/>
            <p:nvPr/>
          </p:nvSpPr>
          <p:spPr>
            <a:xfrm>
              <a:off x="164467" y="1066800"/>
              <a:ext cx="5870573" cy="584775"/>
            </a:xfrm>
            <a:prstGeom prst="rect">
              <a:avLst/>
            </a:prstGeom>
            <a:noFill/>
          </p:spPr>
          <p:txBody>
            <a:bodyPr wrap="square" rtlCol="0">
              <a:spAutoFit/>
            </a:bodyPr>
            <a:lstStyle/>
            <a:p>
              <a:pPr algn="ctr"/>
              <a:r>
                <a:rPr lang="en-US" sz="3200" dirty="0" smtClean="0"/>
                <a:t>Original</a:t>
              </a:r>
              <a:endParaRPr lang="en-US" sz="3200" dirty="0"/>
            </a:p>
          </p:txBody>
        </p:sp>
        <p:sp>
          <p:nvSpPr>
            <p:cNvPr id="7" name="TextBox 6"/>
            <p:cNvSpPr txBox="1"/>
            <p:nvPr/>
          </p:nvSpPr>
          <p:spPr>
            <a:xfrm>
              <a:off x="6190825" y="1066799"/>
              <a:ext cx="5836709" cy="584775"/>
            </a:xfrm>
            <a:prstGeom prst="rect">
              <a:avLst/>
            </a:prstGeom>
            <a:noFill/>
          </p:spPr>
          <p:txBody>
            <a:bodyPr wrap="square" rtlCol="0">
              <a:spAutoFit/>
            </a:bodyPr>
            <a:lstStyle/>
            <a:p>
              <a:pPr algn="ctr"/>
              <a:r>
                <a:rPr lang="en-US" sz="3200" dirty="0" smtClean="0"/>
                <a:t>Revised</a:t>
              </a:r>
              <a:endParaRPr lang="en-US" sz="3200" dirty="0"/>
            </a:p>
          </p:txBody>
        </p:sp>
        <p:pic>
          <p:nvPicPr>
            <p:cNvPr id="9" name="Picture 8"/>
            <p:cNvPicPr>
              <a:picLocks noChangeAspect="1"/>
            </p:cNvPicPr>
            <p:nvPr/>
          </p:nvPicPr>
          <p:blipFill rotWithShape="1">
            <a:blip r:embed="rId2"/>
            <a:srcRect l="13443" t="24351" r="23497" b="13029"/>
            <a:stretch/>
          </p:blipFill>
          <p:spPr>
            <a:xfrm>
              <a:off x="179707" y="1828800"/>
              <a:ext cx="5849086" cy="3286602"/>
            </a:xfrm>
            <a:prstGeom prst="rect">
              <a:avLst/>
            </a:prstGeom>
            <a:ln>
              <a:solidFill>
                <a:schemeClr val="tx1"/>
              </a:solidFill>
            </a:ln>
          </p:spPr>
        </p:pic>
        <p:pic>
          <p:nvPicPr>
            <p:cNvPr id="2" name="Picture 1"/>
            <p:cNvPicPr>
              <a:picLocks noChangeAspect="1"/>
            </p:cNvPicPr>
            <p:nvPr/>
          </p:nvPicPr>
          <p:blipFill>
            <a:blip r:embed="rId3"/>
            <a:stretch>
              <a:fillRect/>
            </a:stretch>
          </p:blipFill>
          <p:spPr>
            <a:xfrm>
              <a:off x="6168387" y="1828800"/>
              <a:ext cx="5845700" cy="3286602"/>
            </a:xfrm>
            <a:prstGeom prst="rect">
              <a:avLst/>
            </a:prstGeom>
            <a:ln>
              <a:solidFill>
                <a:schemeClr val="tx1"/>
              </a:solidFill>
            </a:ln>
          </p:spPr>
        </p:pic>
      </p:grpSp>
      <p:sp>
        <p:nvSpPr>
          <p:cNvPr id="10" name="Rectangle 9"/>
          <p:cNvSpPr/>
          <p:nvPr/>
        </p:nvSpPr>
        <p:spPr>
          <a:xfrm>
            <a:off x="76200" y="76200"/>
            <a:ext cx="1103052" cy="3810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Signaling</a:t>
            </a:r>
            <a:endParaRPr lang="en-US" sz="1600" dirty="0"/>
          </a:p>
        </p:txBody>
      </p:sp>
    </p:spTree>
    <p:extLst>
      <p:ext uri="{BB962C8B-B14F-4D97-AF65-F5344CB8AC3E}">
        <p14:creationId xmlns:p14="http://schemas.microsoft.com/office/powerpoint/2010/main" val="3648522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Angiomyolipoma</a:t>
            </a:r>
            <a:endParaRPr lang="en-US" dirty="0"/>
          </a:p>
        </p:txBody>
      </p:sp>
      <p:sp>
        <p:nvSpPr>
          <p:cNvPr id="4" name="Content Placeholder 3"/>
          <p:cNvSpPr>
            <a:spLocks noGrp="1"/>
          </p:cNvSpPr>
          <p:nvPr>
            <p:ph sz="half" idx="1"/>
          </p:nvPr>
        </p:nvSpPr>
        <p:spPr>
          <a:xfrm>
            <a:off x="609600" y="1511462"/>
            <a:ext cx="5588000" cy="4203538"/>
          </a:xfrm>
        </p:spPr>
        <p:txBody>
          <a:bodyPr/>
          <a:lstStyle/>
          <a:p>
            <a:pPr marL="0" indent="0">
              <a:buNone/>
            </a:pPr>
            <a:r>
              <a:rPr lang="en-US" sz="3600" dirty="0" smtClean="0">
                <a:solidFill>
                  <a:srgbClr val="FFFF00"/>
                </a:solidFill>
              </a:rPr>
              <a:t>Benign</a:t>
            </a:r>
            <a:r>
              <a:rPr lang="en-US" sz="3600" dirty="0" smtClean="0"/>
              <a:t> neoplasm</a:t>
            </a:r>
          </a:p>
          <a:p>
            <a:pPr marL="0" indent="0">
              <a:buNone/>
            </a:pPr>
            <a:endParaRPr lang="en-US" sz="3600" dirty="0"/>
          </a:p>
          <a:p>
            <a:pPr marL="0" indent="0">
              <a:buNone/>
            </a:pPr>
            <a:r>
              <a:rPr lang="en-US" sz="3600" dirty="0" smtClean="0"/>
              <a:t>Risk </a:t>
            </a:r>
            <a:r>
              <a:rPr lang="en-US" sz="3600" dirty="0"/>
              <a:t>of </a:t>
            </a:r>
            <a:r>
              <a:rPr lang="en-US" sz="3600" dirty="0">
                <a:solidFill>
                  <a:srgbClr val="FFFF00"/>
                </a:solidFill>
              </a:rPr>
              <a:t>hemorrhage</a:t>
            </a:r>
          </a:p>
          <a:p>
            <a:pPr>
              <a:buClr>
                <a:schemeClr val="tx1"/>
              </a:buClr>
            </a:pPr>
            <a:endParaRPr lang="en-US" sz="3600" dirty="0" smtClean="0">
              <a:solidFill>
                <a:srgbClr val="FFFF00"/>
              </a:solidFill>
            </a:endParaRPr>
          </a:p>
          <a:p>
            <a:pPr marL="0" indent="0">
              <a:buClr>
                <a:schemeClr val="tx1"/>
              </a:buClr>
              <a:buNone/>
            </a:pPr>
            <a:r>
              <a:rPr lang="en-US" sz="3600" dirty="0" smtClean="0">
                <a:solidFill>
                  <a:srgbClr val="FFFF00"/>
                </a:solidFill>
              </a:rPr>
              <a:t>&gt; </a:t>
            </a:r>
            <a:r>
              <a:rPr lang="en-US" sz="3600" dirty="0">
                <a:solidFill>
                  <a:srgbClr val="FFFF00"/>
                </a:solidFill>
              </a:rPr>
              <a:t>4 cm: </a:t>
            </a:r>
            <a:r>
              <a:rPr lang="en-US" sz="3600" dirty="0"/>
              <a:t>embolization or excision</a:t>
            </a:r>
          </a:p>
          <a:p>
            <a:pPr marL="0" indent="0">
              <a:buNone/>
            </a:pPr>
            <a:endParaRPr lang="en-US" sz="4400" dirty="0"/>
          </a:p>
        </p:txBody>
      </p:sp>
      <p:pic>
        <p:nvPicPr>
          <p:cNvPr id="5" name="Picture 2" descr="PIC00002"/>
          <p:cNvPicPr>
            <a:picLocks noChangeAspect="1" noChangeArrowheads="1"/>
          </p:cNvPicPr>
          <p:nvPr/>
        </p:nvPicPr>
        <p:blipFill rotWithShape="1">
          <a:blip r:embed="rId3">
            <a:extLst>
              <a:ext uri="{28A0092B-C50C-407E-A947-70E740481C1C}">
                <a14:useLocalDpi xmlns:a14="http://schemas.microsoft.com/office/drawing/2010/main" val="0"/>
              </a:ext>
            </a:extLst>
          </a:blip>
          <a:srcRect l="44749" t="23268" r="5069" b="11548"/>
          <a:stretch/>
        </p:blipFill>
        <p:spPr bwMode="auto">
          <a:xfrm>
            <a:off x="6502401" y="1511462"/>
            <a:ext cx="5079999" cy="4051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16527" y="5715000"/>
            <a:ext cx="10972800" cy="830997"/>
          </a:xfrm>
          <a:prstGeom prst="rect">
            <a:avLst/>
          </a:prstGeom>
          <a:ln>
            <a:solidFill>
              <a:schemeClr val="tx1"/>
            </a:solidFill>
          </a:ln>
        </p:spPr>
        <p:txBody>
          <a:bodyPr wrap="square">
            <a:spAutoFit/>
          </a:bodyPr>
          <a:lstStyle/>
          <a:p>
            <a:pPr marL="0" indent="0">
              <a:buNone/>
            </a:pPr>
            <a:r>
              <a:rPr lang="en-US" sz="2400" dirty="0" smtClean="0">
                <a:solidFill>
                  <a:srgbClr val="FFFF00"/>
                </a:solidFill>
              </a:rPr>
              <a:t>In the revised slide design, the word count is reduced and yellow text is used to highlight essential material or “take home” points (signaling).</a:t>
            </a:r>
            <a:endParaRPr lang="en-US" sz="2400" dirty="0">
              <a:solidFill>
                <a:srgbClr val="FFFF00"/>
              </a:solidFill>
            </a:endParaRPr>
          </a:p>
        </p:txBody>
      </p:sp>
      <p:sp>
        <p:nvSpPr>
          <p:cNvPr id="8" name="Rectangle 7"/>
          <p:cNvSpPr/>
          <p:nvPr/>
        </p:nvSpPr>
        <p:spPr>
          <a:xfrm>
            <a:off x="76200" y="76200"/>
            <a:ext cx="1103052" cy="3810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Signaling</a:t>
            </a:r>
            <a:endParaRPr lang="en-US" sz="1600" dirty="0"/>
          </a:p>
        </p:txBody>
      </p:sp>
    </p:spTree>
    <p:extLst>
      <p:ext uri="{BB962C8B-B14F-4D97-AF65-F5344CB8AC3E}">
        <p14:creationId xmlns:p14="http://schemas.microsoft.com/office/powerpoint/2010/main" val="3254755149"/>
      </p:ext>
    </p:extLst>
  </p:cSld>
  <p:clrMapOvr>
    <a:masterClrMapping/>
  </p:clrMapOvr>
  <mc:AlternateContent xmlns:mc="http://schemas.openxmlformats.org/markup-compatibility/2006" xmlns:p14="http://schemas.microsoft.com/office/powerpoint/2010/main">
    <mc:Choice Requires="p14">
      <p:transition spd="slow" p14:dur="2000" advTm="45608"/>
    </mc:Choice>
    <mc:Fallback xmlns="">
      <p:transition spd="slow" advTm="4560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Principles to Reduce Extraneous </a:t>
            </a:r>
            <a:r>
              <a:rPr lang="en-US" dirty="0" smtClean="0"/>
              <a:t>Load</a:t>
            </a:r>
            <a:endParaRPr lang="en-US" dirty="0"/>
          </a:p>
        </p:txBody>
      </p:sp>
      <p:sp>
        <p:nvSpPr>
          <p:cNvPr id="5" name="TextBox 4"/>
          <p:cNvSpPr txBox="1"/>
          <p:nvPr/>
        </p:nvSpPr>
        <p:spPr>
          <a:xfrm>
            <a:off x="609600" y="5124271"/>
            <a:ext cx="10972800" cy="1200329"/>
          </a:xfrm>
          <a:prstGeom prst="rect">
            <a:avLst/>
          </a:prstGeom>
          <a:noFill/>
          <a:ln>
            <a:solidFill>
              <a:schemeClr val="tx1"/>
            </a:solidFill>
          </a:ln>
        </p:spPr>
        <p:txBody>
          <a:bodyPr wrap="square" rtlCol="0">
            <a:spAutoFit/>
          </a:bodyPr>
          <a:lstStyle/>
          <a:p>
            <a:r>
              <a:rPr lang="en-US" sz="2400" dirty="0" smtClean="0">
                <a:solidFill>
                  <a:srgbClr val="FFFF00"/>
                </a:solidFill>
              </a:rPr>
              <a:t>This slide, used earlier in the presentation, highlights the order in which the material will be presented. Use of a organizational slide, such as this, is another application of the signaling principle. </a:t>
            </a:r>
            <a:endParaRPr lang="en-US" sz="2400" dirty="0">
              <a:solidFill>
                <a:srgbClr val="FFFF00"/>
              </a:solidFill>
            </a:endParaRPr>
          </a:p>
        </p:txBody>
      </p:sp>
      <p:sp>
        <p:nvSpPr>
          <p:cNvPr id="6" name="Content Placeholder 2"/>
          <p:cNvSpPr txBox="1">
            <a:spLocks/>
          </p:cNvSpPr>
          <p:nvPr/>
        </p:nvSpPr>
        <p:spPr bwMode="auto">
          <a:xfrm>
            <a:off x="609600" y="1295401"/>
            <a:ext cx="1097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4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6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Signaling</a:t>
            </a:r>
          </a:p>
          <a:p>
            <a:r>
              <a:rPr lang="en-US" kern="0" dirty="0" smtClean="0"/>
              <a:t>Coherence</a:t>
            </a:r>
          </a:p>
          <a:p>
            <a:r>
              <a:rPr lang="en-US" kern="0" dirty="0" smtClean="0"/>
              <a:t>Spatial contiguity</a:t>
            </a:r>
          </a:p>
          <a:p>
            <a:r>
              <a:rPr lang="en-US" kern="0" dirty="0"/>
              <a:t>Temporal contiguity</a:t>
            </a:r>
          </a:p>
          <a:p>
            <a:r>
              <a:rPr lang="en-US" kern="0" dirty="0"/>
              <a:t>Redundancy</a:t>
            </a:r>
          </a:p>
          <a:p>
            <a:endParaRPr lang="en-US" kern="0" dirty="0" smtClean="0"/>
          </a:p>
        </p:txBody>
      </p:sp>
      <p:sp>
        <p:nvSpPr>
          <p:cNvPr id="7" name="Rectangle 6"/>
          <p:cNvSpPr/>
          <p:nvPr/>
        </p:nvSpPr>
        <p:spPr>
          <a:xfrm>
            <a:off x="76200" y="76200"/>
            <a:ext cx="1103052" cy="3810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Signaling</a:t>
            </a:r>
            <a:endParaRPr lang="en-US" sz="1600" dirty="0"/>
          </a:p>
        </p:txBody>
      </p:sp>
    </p:spTree>
    <p:extLst>
      <p:ext uri="{BB962C8B-B14F-4D97-AF65-F5344CB8AC3E}">
        <p14:creationId xmlns:p14="http://schemas.microsoft.com/office/powerpoint/2010/main" val="2825550682"/>
      </p:ext>
    </p:extLst>
  </p:cSld>
  <p:clrMapOvr>
    <a:masterClrMapping/>
  </p:clrMapOvr>
  <mc:AlternateContent xmlns:mc="http://schemas.openxmlformats.org/markup-compatibility/2006" xmlns:p14="http://schemas.microsoft.com/office/powerpoint/2010/main">
    <mc:Choice Requires="p14">
      <p:transition spd="slow" p14:dur="2000" advTm="29645"/>
    </mc:Choice>
    <mc:Fallback xmlns="">
      <p:transition spd="slow" advTm="2964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 Principle</a:t>
            </a:r>
          </a:p>
        </p:txBody>
      </p:sp>
      <p:sp>
        <p:nvSpPr>
          <p:cNvPr id="3" name="Content Placeholder 2"/>
          <p:cNvSpPr>
            <a:spLocks noGrp="1"/>
          </p:cNvSpPr>
          <p:nvPr>
            <p:ph idx="1"/>
          </p:nvPr>
        </p:nvSpPr>
        <p:spPr/>
        <p:txBody>
          <a:bodyPr/>
          <a:lstStyle/>
          <a:p>
            <a:pPr marL="0" indent="0">
              <a:buNone/>
            </a:pPr>
            <a:endParaRPr lang="en-US" sz="5333" dirty="0"/>
          </a:p>
          <a:p>
            <a:pPr marL="0" indent="0">
              <a:buNone/>
            </a:pPr>
            <a:r>
              <a:rPr lang="en-US" sz="4000" dirty="0"/>
              <a:t>People learn better when </a:t>
            </a:r>
            <a:r>
              <a:rPr lang="en-US" sz="4000" dirty="0">
                <a:solidFill>
                  <a:srgbClr val="FFFF00"/>
                </a:solidFill>
              </a:rPr>
              <a:t>extraneous</a:t>
            </a:r>
            <a:r>
              <a:rPr lang="en-US" sz="4000" dirty="0"/>
              <a:t> </a:t>
            </a:r>
            <a:r>
              <a:rPr lang="en-US" sz="4000" dirty="0">
                <a:solidFill>
                  <a:srgbClr val="FFFF00"/>
                </a:solidFill>
              </a:rPr>
              <a:t>material is excluded </a:t>
            </a:r>
            <a:r>
              <a:rPr lang="en-US" sz="4000" dirty="0"/>
              <a:t>rather than </a:t>
            </a:r>
            <a:r>
              <a:rPr lang="en-US" sz="4000" dirty="0" smtClean="0"/>
              <a:t>included (irrelevant words, pictures, symbols, sounds, etc.)</a:t>
            </a:r>
            <a:endParaRPr lang="en-US" sz="4000" dirty="0"/>
          </a:p>
        </p:txBody>
      </p:sp>
    </p:spTree>
    <p:extLst>
      <p:ext uri="{BB962C8B-B14F-4D97-AF65-F5344CB8AC3E}">
        <p14:creationId xmlns:p14="http://schemas.microsoft.com/office/powerpoint/2010/main" val="3835057800"/>
      </p:ext>
    </p:extLst>
  </p:cSld>
  <p:clrMapOvr>
    <a:masterClrMapping/>
  </p:clrMapOvr>
  <mc:AlternateContent xmlns:mc="http://schemas.openxmlformats.org/markup-compatibility/2006" xmlns:p14="http://schemas.microsoft.com/office/powerpoint/2010/main">
    <mc:Choice Requires="p14">
      <p:transition spd="slow" p14:dur="2000" advTm="27773"/>
    </mc:Choice>
    <mc:Fallback xmlns="">
      <p:transition spd="slow" advTm="2777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23125" t="9375" r="6250" b="2083"/>
          <a:stretch>
            <a:fillRect/>
          </a:stretch>
        </p:blipFill>
        <p:spPr bwMode="auto">
          <a:xfrm>
            <a:off x="1871383" y="228600"/>
            <a:ext cx="9330017" cy="52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71384" y="5569803"/>
            <a:ext cx="9330016" cy="830997"/>
          </a:xfrm>
          <a:prstGeom prst="rect">
            <a:avLst/>
          </a:prstGeom>
          <a:noFill/>
          <a:ln>
            <a:solidFill>
              <a:schemeClr val="tx1"/>
            </a:solidFill>
          </a:ln>
        </p:spPr>
        <p:txBody>
          <a:bodyPr wrap="square" rtlCol="0">
            <a:spAutoFit/>
          </a:bodyPr>
          <a:lstStyle/>
          <a:p>
            <a:r>
              <a:rPr lang="en-US" sz="2400" dirty="0" smtClean="0">
                <a:solidFill>
                  <a:srgbClr val="FFFF00"/>
                </a:solidFill>
              </a:rPr>
              <a:t>For a discussion on grading of splenic injuries, the inclusion of liver and kidney grading is irrelevant and distracting.</a:t>
            </a:r>
            <a:endParaRPr lang="en-US" sz="2400" dirty="0">
              <a:solidFill>
                <a:srgbClr val="FFFF00"/>
              </a:solidFill>
            </a:endParaRPr>
          </a:p>
        </p:txBody>
      </p:sp>
      <p:sp>
        <p:nvSpPr>
          <p:cNvPr id="6" name="Rectangle 5"/>
          <p:cNvSpPr/>
          <p:nvPr/>
        </p:nvSpPr>
        <p:spPr>
          <a:xfrm>
            <a:off x="76200" y="76200"/>
            <a:ext cx="1219200" cy="3810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Coherence</a:t>
            </a:r>
            <a:endParaRPr lang="en-US" sz="1600" dirty="0"/>
          </a:p>
        </p:txBody>
      </p:sp>
    </p:spTree>
    <p:extLst>
      <p:ext uri="{BB962C8B-B14F-4D97-AF65-F5344CB8AC3E}">
        <p14:creationId xmlns:p14="http://schemas.microsoft.com/office/powerpoint/2010/main" val="20949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l="23125" t="9375" r="6250" b="50000"/>
          <a:stretch>
            <a:fillRect/>
          </a:stretch>
        </p:blipFill>
        <p:spPr bwMode="auto">
          <a:xfrm>
            <a:off x="304800" y="1447800"/>
            <a:ext cx="11480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Oval 5"/>
          <p:cNvSpPr>
            <a:spLocks noChangeArrowheads="1"/>
          </p:cNvSpPr>
          <p:nvPr/>
        </p:nvSpPr>
        <p:spPr bwMode="auto">
          <a:xfrm>
            <a:off x="304800" y="2895600"/>
            <a:ext cx="1320800" cy="533400"/>
          </a:xfrm>
          <a:prstGeom prst="ellipse">
            <a:avLst/>
          </a:prstGeom>
          <a:noFill/>
          <a:ln w="28575"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dirty="0"/>
          </a:p>
        </p:txBody>
      </p:sp>
      <p:sp>
        <p:nvSpPr>
          <p:cNvPr id="32772" name="Rectangle 6"/>
          <p:cNvSpPr>
            <a:spLocks noChangeArrowheads="1"/>
          </p:cNvSpPr>
          <p:nvPr/>
        </p:nvSpPr>
        <p:spPr bwMode="auto">
          <a:xfrm>
            <a:off x="1828800" y="3048000"/>
            <a:ext cx="8331200" cy="533400"/>
          </a:xfrm>
          <a:prstGeom prst="rect">
            <a:avLst/>
          </a:prstGeom>
          <a:solidFill>
            <a:schemeClr val="accent1">
              <a:lumMod val="75000"/>
              <a:alpha val="23000"/>
            </a:schemeClr>
          </a:solidFill>
          <a:ln w="9525" algn="ctr">
            <a:solidFill>
              <a:srgbClr val="0000CC"/>
            </a:solidFill>
            <a:miter lim="800000"/>
            <a:headEnd/>
            <a:tailEnd/>
          </a:ln>
        </p:spPr>
        <p:txBody>
          <a:bodyPr wrap="none"/>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dirty="0"/>
          </a:p>
        </p:txBody>
      </p:sp>
      <p:sp>
        <p:nvSpPr>
          <p:cNvPr id="6" name="TextBox 5"/>
          <p:cNvSpPr txBox="1"/>
          <p:nvPr/>
        </p:nvSpPr>
        <p:spPr>
          <a:xfrm>
            <a:off x="296332" y="4613701"/>
            <a:ext cx="11489267" cy="1200329"/>
          </a:xfrm>
          <a:prstGeom prst="rect">
            <a:avLst/>
          </a:prstGeom>
          <a:noFill/>
          <a:ln>
            <a:solidFill>
              <a:schemeClr val="tx1"/>
            </a:solidFill>
          </a:ln>
        </p:spPr>
        <p:txBody>
          <a:bodyPr wrap="square" rtlCol="0">
            <a:spAutoFit/>
          </a:bodyPr>
          <a:lstStyle/>
          <a:p>
            <a:r>
              <a:rPr lang="en-US" sz="2400" dirty="0" smtClean="0">
                <a:solidFill>
                  <a:srgbClr val="FFFF00"/>
                </a:solidFill>
              </a:rPr>
              <a:t>In this slide design, the chart is cropped to include only splenic injury grading. </a:t>
            </a:r>
          </a:p>
          <a:p>
            <a:r>
              <a:rPr lang="en-US" sz="2400" dirty="0" smtClean="0">
                <a:solidFill>
                  <a:srgbClr val="FFFF00"/>
                </a:solidFill>
              </a:rPr>
              <a:t>For a discussion of grade 3 splenic injury, the appropriate section is highlighted (signaling).</a:t>
            </a:r>
            <a:endParaRPr lang="en-US" sz="2400" dirty="0">
              <a:solidFill>
                <a:srgbClr val="FFFF00"/>
              </a:solidFill>
            </a:endParaRPr>
          </a:p>
        </p:txBody>
      </p:sp>
      <p:sp>
        <p:nvSpPr>
          <p:cNvPr id="9" name="Rectangle 8"/>
          <p:cNvSpPr/>
          <p:nvPr/>
        </p:nvSpPr>
        <p:spPr>
          <a:xfrm>
            <a:off x="76200" y="76200"/>
            <a:ext cx="1219200" cy="3810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Coherence</a:t>
            </a:r>
            <a:endParaRPr lang="en-US" sz="1600" dirty="0"/>
          </a:p>
        </p:txBody>
      </p:sp>
    </p:spTree>
    <p:extLst>
      <p:ext uri="{BB962C8B-B14F-4D97-AF65-F5344CB8AC3E}">
        <p14:creationId xmlns:p14="http://schemas.microsoft.com/office/powerpoint/2010/main" val="2161594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4467" y="1066800"/>
            <a:ext cx="5870573" cy="584775"/>
          </a:xfrm>
          <a:prstGeom prst="rect">
            <a:avLst/>
          </a:prstGeom>
          <a:noFill/>
        </p:spPr>
        <p:txBody>
          <a:bodyPr wrap="square" rtlCol="0">
            <a:spAutoFit/>
          </a:bodyPr>
          <a:lstStyle/>
          <a:p>
            <a:pPr algn="ctr"/>
            <a:r>
              <a:rPr lang="en-US" sz="3200" dirty="0" smtClean="0"/>
              <a:t>Original</a:t>
            </a:r>
            <a:endParaRPr lang="en-US" sz="3200" dirty="0"/>
          </a:p>
        </p:txBody>
      </p:sp>
      <p:sp>
        <p:nvSpPr>
          <p:cNvPr id="7" name="TextBox 6"/>
          <p:cNvSpPr txBox="1"/>
          <p:nvPr/>
        </p:nvSpPr>
        <p:spPr>
          <a:xfrm>
            <a:off x="6190825" y="1066799"/>
            <a:ext cx="5836709" cy="584775"/>
          </a:xfrm>
          <a:prstGeom prst="rect">
            <a:avLst/>
          </a:prstGeom>
          <a:noFill/>
        </p:spPr>
        <p:txBody>
          <a:bodyPr wrap="square" rtlCol="0">
            <a:spAutoFit/>
          </a:bodyPr>
          <a:lstStyle/>
          <a:p>
            <a:pPr algn="ctr"/>
            <a:r>
              <a:rPr lang="en-US" sz="3200" dirty="0" smtClean="0"/>
              <a:t>Revised</a:t>
            </a:r>
            <a:endParaRPr lang="en-US" sz="3200" dirty="0"/>
          </a:p>
        </p:txBody>
      </p:sp>
      <p:pic>
        <p:nvPicPr>
          <p:cNvPr id="10" name="Picture 9"/>
          <p:cNvPicPr>
            <a:picLocks noChangeAspect="1"/>
          </p:cNvPicPr>
          <p:nvPr/>
        </p:nvPicPr>
        <p:blipFill rotWithShape="1">
          <a:blip r:embed="rId2"/>
          <a:srcRect l="25594" t="21888" r="11410" b="14344"/>
          <a:stretch/>
        </p:blipFill>
        <p:spPr>
          <a:xfrm>
            <a:off x="202366" y="1834661"/>
            <a:ext cx="5832674" cy="3286603"/>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6154966" y="1828800"/>
            <a:ext cx="5858114" cy="3286603"/>
          </a:xfrm>
          <a:prstGeom prst="rect">
            <a:avLst/>
          </a:prstGeom>
          <a:ln>
            <a:solidFill>
              <a:schemeClr val="tx1"/>
            </a:solidFill>
          </a:ln>
        </p:spPr>
      </p:pic>
      <p:sp>
        <p:nvSpPr>
          <p:cNvPr id="11" name="TextBox 10"/>
          <p:cNvSpPr txBox="1"/>
          <p:nvPr/>
        </p:nvSpPr>
        <p:spPr>
          <a:xfrm>
            <a:off x="290406" y="5558135"/>
            <a:ext cx="11722674" cy="830997"/>
          </a:xfrm>
          <a:prstGeom prst="rect">
            <a:avLst/>
          </a:prstGeom>
          <a:noFill/>
          <a:ln>
            <a:solidFill>
              <a:schemeClr val="tx1"/>
            </a:solidFill>
          </a:ln>
        </p:spPr>
        <p:txBody>
          <a:bodyPr wrap="square" rtlCol="0">
            <a:spAutoFit/>
          </a:bodyPr>
          <a:lstStyle/>
          <a:p>
            <a:r>
              <a:rPr lang="en-US" sz="2400" dirty="0">
                <a:solidFill>
                  <a:srgbClr val="FFFF00"/>
                </a:solidFill>
              </a:rPr>
              <a:t>An even more effective slide design is shown here. </a:t>
            </a:r>
            <a:r>
              <a:rPr lang="en-US" sz="2400" dirty="0" smtClean="0">
                <a:solidFill>
                  <a:srgbClr val="FFFF00"/>
                </a:solidFill>
              </a:rPr>
              <a:t>Elimination of the chart may further reduce cognitive load.</a:t>
            </a:r>
            <a:endParaRPr lang="en-US" sz="2400" dirty="0">
              <a:solidFill>
                <a:srgbClr val="FFFF00"/>
              </a:solidFill>
            </a:endParaRPr>
          </a:p>
        </p:txBody>
      </p:sp>
      <p:sp>
        <p:nvSpPr>
          <p:cNvPr id="14" name="Rectangle 13"/>
          <p:cNvSpPr/>
          <p:nvPr/>
        </p:nvSpPr>
        <p:spPr>
          <a:xfrm>
            <a:off x="76200" y="76200"/>
            <a:ext cx="1219200" cy="3810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Coherence</a:t>
            </a:r>
            <a:endParaRPr lang="en-US" sz="1600" dirty="0"/>
          </a:p>
        </p:txBody>
      </p:sp>
    </p:spTree>
    <p:extLst>
      <p:ext uri="{BB962C8B-B14F-4D97-AF65-F5344CB8AC3E}">
        <p14:creationId xmlns:p14="http://schemas.microsoft.com/office/powerpoint/2010/main" val="2802362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Splenic Injury</a:t>
            </a:r>
            <a:endParaRPr lang="en-US" dirty="0"/>
          </a:p>
        </p:txBody>
      </p:sp>
      <p:sp>
        <p:nvSpPr>
          <p:cNvPr id="4" name="Content Placeholder 3"/>
          <p:cNvSpPr>
            <a:spLocks noGrp="1"/>
          </p:cNvSpPr>
          <p:nvPr>
            <p:ph sz="half" idx="2"/>
          </p:nvPr>
        </p:nvSpPr>
        <p:spPr>
          <a:xfrm>
            <a:off x="5029200" y="1341967"/>
            <a:ext cx="7128933" cy="2544288"/>
          </a:xfrm>
        </p:spPr>
        <p:txBody>
          <a:bodyPr/>
          <a:lstStyle/>
          <a:p>
            <a:r>
              <a:rPr lang="en-US" sz="3200" dirty="0">
                <a:solidFill>
                  <a:srgbClr val="FFFF00"/>
                </a:solidFill>
              </a:rPr>
              <a:t>Laceration: &gt; 3 cm </a:t>
            </a:r>
            <a:r>
              <a:rPr lang="en-US" sz="3200" dirty="0" smtClean="0">
                <a:solidFill>
                  <a:srgbClr val="FFFF00"/>
                </a:solidFill>
              </a:rPr>
              <a:t>deep</a:t>
            </a:r>
          </a:p>
          <a:p>
            <a:r>
              <a:rPr lang="en-US" sz="3200" dirty="0" smtClean="0"/>
              <a:t>Subcapsular </a:t>
            </a:r>
            <a:r>
              <a:rPr lang="en-US" sz="3200" dirty="0"/>
              <a:t>hematoma</a:t>
            </a:r>
            <a:r>
              <a:rPr lang="en-US" sz="3200" dirty="0" smtClean="0"/>
              <a:t>: &gt; </a:t>
            </a:r>
            <a:r>
              <a:rPr lang="en-US" sz="3200" dirty="0"/>
              <a:t>50% surface </a:t>
            </a:r>
            <a:r>
              <a:rPr lang="en-US" sz="3200" dirty="0" smtClean="0"/>
              <a:t>area</a:t>
            </a:r>
          </a:p>
          <a:p>
            <a:r>
              <a:rPr lang="en-US" sz="3200" dirty="0" smtClean="0"/>
              <a:t>Intraparenchymal </a:t>
            </a:r>
            <a:r>
              <a:rPr lang="en-US" sz="3200" dirty="0"/>
              <a:t>hematoma: </a:t>
            </a:r>
            <a:r>
              <a:rPr lang="en-US" sz="3200" dirty="0" smtClean="0"/>
              <a:t>&gt;5 </a:t>
            </a:r>
            <a:r>
              <a:rPr lang="en-US" sz="3200" dirty="0"/>
              <a:t>cm       </a:t>
            </a:r>
          </a:p>
          <a:p>
            <a:endParaRPr lang="en-US" sz="3200"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1341967"/>
            <a:ext cx="4625075" cy="4525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81600" y="3928408"/>
            <a:ext cx="6671733" cy="1569660"/>
          </a:xfrm>
          <a:prstGeom prst="rect">
            <a:avLst/>
          </a:prstGeom>
          <a:noFill/>
          <a:ln>
            <a:solidFill>
              <a:schemeClr val="tx1"/>
            </a:solidFill>
          </a:ln>
        </p:spPr>
        <p:txBody>
          <a:bodyPr wrap="square" rtlCol="0">
            <a:spAutoFit/>
          </a:bodyPr>
          <a:lstStyle/>
          <a:p>
            <a:r>
              <a:rPr lang="en-US" sz="2400" dirty="0" smtClean="0">
                <a:solidFill>
                  <a:srgbClr val="FFFF00"/>
                </a:solidFill>
              </a:rPr>
              <a:t>This slide uses an image to illustrate the concept that is being taught. In general, it is more effective to teach using images and words rather than words alone.</a:t>
            </a:r>
            <a:endParaRPr lang="en-US" sz="2400" dirty="0">
              <a:solidFill>
                <a:srgbClr val="FFFF00"/>
              </a:solidFill>
            </a:endParaRPr>
          </a:p>
        </p:txBody>
      </p:sp>
      <p:sp>
        <p:nvSpPr>
          <p:cNvPr id="8" name="Rectangle 7"/>
          <p:cNvSpPr/>
          <p:nvPr/>
        </p:nvSpPr>
        <p:spPr>
          <a:xfrm>
            <a:off x="76200" y="76200"/>
            <a:ext cx="1219200" cy="3810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Coherence</a:t>
            </a:r>
            <a:endParaRPr lang="en-US" sz="1600" dirty="0"/>
          </a:p>
        </p:txBody>
      </p:sp>
    </p:spTree>
    <p:extLst>
      <p:ext uri="{BB962C8B-B14F-4D97-AF65-F5344CB8AC3E}">
        <p14:creationId xmlns:p14="http://schemas.microsoft.com/office/powerpoint/2010/main" val="2072459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0"/>
            <a:ext cx="10972800" cy="1143000"/>
          </a:xfrm>
        </p:spPr>
        <p:txBody>
          <a:bodyPr/>
          <a:lstStyle/>
          <a:p>
            <a:r>
              <a:rPr lang="en-US" dirty="0" smtClean="0"/>
              <a:t>Learning Objectives</a:t>
            </a:r>
            <a:endParaRPr lang="en-US" dirty="0"/>
          </a:p>
        </p:txBody>
      </p:sp>
      <p:sp>
        <p:nvSpPr>
          <p:cNvPr id="3" name="Content Placeholder 2"/>
          <p:cNvSpPr>
            <a:spLocks noGrp="1"/>
          </p:cNvSpPr>
          <p:nvPr>
            <p:ph idx="1"/>
            <p:custDataLst>
              <p:tags r:id="rId2"/>
            </p:custDataLst>
          </p:nvPr>
        </p:nvSpPr>
        <p:spPr/>
        <p:txBody>
          <a:bodyPr/>
          <a:lstStyle/>
          <a:p>
            <a:pPr marL="0" indent="0">
              <a:buNone/>
            </a:pPr>
            <a:r>
              <a:rPr lang="en-US" sz="3200" dirty="0"/>
              <a:t>Following review of this </a:t>
            </a:r>
            <a:r>
              <a:rPr lang="en-US" sz="3200" dirty="0" smtClean="0"/>
              <a:t>learning module, </a:t>
            </a:r>
            <a:r>
              <a:rPr lang="en-US" sz="3200" dirty="0"/>
              <a:t>participants will be able to</a:t>
            </a:r>
            <a:r>
              <a:rPr lang="en-US" sz="3200" dirty="0" smtClean="0"/>
              <a:t>:</a:t>
            </a:r>
          </a:p>
          <a:p>
            <a:pPr marL="0" indent="0">
              <a:buNone/>
            </a:pPr>
            <a:endParaRPr lang="en-US" sz="3200" dirty="0"/>
          </a:p>
          <a:p>
            <a:pPr lvl="0"/>
            <a:r>
              <a:rPr lang="en-US" sz="3200" dirty="0"/>
              <a:t>Describe the components of cognitive load</a:t>
            </a:r>
          </a:p>
          <a:p>
            <a:pPr lvl="0"/>
            <a:r>
              <a:rPr lang="en-US" sz="3200" dirty="0"/>
              <a:t>Explain five principles to reduce extraneous </a:t>
            </a:r>
            <a:r>
              <a:rPr lang="en-US" sz="3200" dirty="0" smtClean="0"/>
              <a:t>processing in </a:t>
            </a:r>
            <a:r>
              <a:rPr lang="en-US" sz="3200" dirty="0"/>
              <a:t>multimedia presentations</a:t>
            </a:r>
          </a:p>
          <a:p>
            <a:pPr lvl="0"/>
            <a:r>
              <a:rPr lang="en-US" sz="3200" dirty="0"/>
              <a:t>Employ techniques to design slides which reduce cognitive load in multimedia presentations </a:t>
            </a:r>
          </a:p>
          <a:p>
            <a:endParaRPr lang="en-US" dirty="0">
              <a:solidFill>
                <a:srgbClr val="FFFF00"/>
              </a:solidFill>
            </a:endParaRPr>
          </a:p>
        </p:txBody>
      </p:sp>
    </p:spTree>
    <p:extLst>
      <p:ext uri="{BB962C8B-B14F-4D97-AF65-F5344CB8AC3E}">
        <p14:creationId xmlns:p14="http://schemas.microsoft.com/office/powerpoint/2010/main" val="1137297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Contiguity Principle</a:t>
            </a:r>
          </a:p>
        </p:txBody>
      </p:sp>
      <p:sp>
        <p:nvSpPr>
          <p:cNvPr id="3" name="Content Placeholder 2"/>
          <p:cNvSpPr>
            <a:spLocks noGrp="1"/>
          </p:cNvSpPr>
          <p:nvPr>
            <p:ph idx="1"/>
          </p:nvPr>
        </p:nvSpPr>
        <p:spPr/>
        <p:txBody>
          <a:bodyPr/>
          <a:lstStyle/>
          <a:p>
            <a:pPr marL="0" indent="0">
              <a:buNone/>
            </a:pPr>
            <a:endParaRPr lang="en-US" sz="4000" dirty="0" smtClean="0"/>
          </a:p>
          <a:p>
            <a:pPr marL="0" indent="0">
              <a:buNone/>
            </a:pPr>
            <a:r>
              <a:rPr lang="en-US" sz="4000" dirty="0" smtClean="0"/>
              <a:t>People </a:t>
            </a:r>
            <a:r>
              <a:rPr lang="en-US" sz="4000" dirty="0"/>
              <a:t>learn better when corresponding </a:t>
            </a:r>
            <a:r>
              <a:rPr lang="en-US" sz="4000" dirty="0">
                <a:solidFill>
                  <a:srgbClr val="FFFF00"/>
                </a:solidFill>
              </a:rPr>
              <a:t>words and pictures</a:t>
            </a:r>
            <a:r>
              <a:rPr lang="en-US" sz="4000" dirty="0"/>
              <a:t> are presented </a:t>
            </a:r>
            <a:r>
              <a:rPr lang="en-US" sz="4000" dirty="0">
                <a:solidFill>
                  <a:srgbClr val="FFFF00"/>
                </a:solidFill>
              </a:rPr>
              <a:t>near</a:t>
            </a:r>
            <a:r>
              <a:rPr lang="en-US" sz="4000" dirty="0"/>
              <a:t> rather than far from each other on the screen</a:t>
            </a:r>
          </a:p>
        </p:txBody>
      </p:sp>
    </p:spTree>
    <p:extLst>
      <p:ext uri="{BB962C8B-B14F-4D97-AF65-F5344CB8AC3E}">
        <p14:creationId xmlns:p14="http://schemas.microsoft.com/office/powerpoint/2010/main" val="2317590963"/>
      </p:ext>
    </p:extLst>
  </p:cSld>
  <p:clrMapOvr>
    <a:masterClrMapping/>
  </p:clrMapOvr>
  <mc:AlternateContent xmlns:mc="http://schemas.openxmlformats.org/markup-compatibility/2006" xmlns:p14="http://schemas.microsoft.com/office/powerpoint/2010/main">
    <mc:Choice Requires="p14">
      <p:transition spd="slow" p14:dur="2000" advTm="19733"/>
    </mc:Choice>
    <mc:Fallback xmlns="">
      <p:transition spd="slow" advTm="1973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A/P w/con (coronal and axial)</a:t>
            </a:r>
            <a:endParaRPr lang="en-US" dirty="0"/>
          </a:p>
        </p:txBody>
      </p:sp>
      <p:pic>
        <p:nvPicPr>
          <p:cNvPr id="1026" name="Picture 2"/>
          <p:cNvPicPr>
            <a:picLocks noGrp="1" noChangeAspect="1" noChangeArrowheads="1"/>
          </p:cNvPicPr>
          <p:nvPr>
            <p:ph idx="1"/>
          </p:nvPr>
        </p:nvPicPr>
        <p:blipFill>
          <a:blip r:embed="rId4" cstate="print"/>
          <a:stretch>
            <a:fillRect/>
          </a:stretch>
        </p:blipFill>
        <p:spPr bwMode="auto">
          <a:xfrm>
            <a:off x="6197600" y="1607403"/>
            <a:ext cx="5384800" cy="4038600"/>
          </a:xfrm>
          <a:prstGeom prst="rect">
            <a:avLst/>
          </a:prstGeom>
          <a:noFill/>
          <a:ln w="9525">
            <a:solidFill>
              <a:schemeClr val="tx1"/>
            </a:solidFill>
            <a:miter lim="800000"/>
            <a:headEnd/>
            <a:tailEnd/>
          </a:ln>
        </p:spPr>
      </p:pic>
      <p:pic>
        <p:nvPicPr>
          <p:cNvPr id="1028" name="Picture 4"/>
          <p:cNvPicPr>
            <a:picLocks noGrp="1" noChangeAspect="1" noChangeArrowheads="1"/>
          </p:cNvPicPr>
          <p:nvPr>
            <p:ph idx="2"/>
          </p:nvPr>
        </p:nvPicPr>
        <p:blipFill>
          <a:blip r:embed="rId5" cstate="print"/>
          <a:srcRect l="12509" r="10354" b="31147"/>
          <a:stretch>
            <a:fillRect/>
          </a:stretch>
        </p:blipFill>
        <p:spPr bwMode="auto">
          <a:xfrm>
            <a:off x="609600" y="1607403"/>
            <a:ext cx="4876800" cy="4191000"/>
          </a:xfrm>
          <a:prstGeom prst="rect">
            <a:avLst/>
          </a:prstGeom>
          <a:noFill/>
          <a:ln w="9525">
            <a:solidFill>
              <a:schemeClr val="tx1"/>
            </a:solidFill>
            <a:miter lim="800000"/>
            <a:headEnd/>
            <a:tailEnd/>
          </a:ln>
        </p:spPr>
      </p:pic>
      <p:sp>
        <p:nvSpPr>
          <p:cNvPr id="9" name="TextBox 8"/>
          <p:cNvSpPr txBox="1"/>
          <p:nvPr/>
        </p:nvSpPr>
        <p:spPr>
          <a:xfrm>
            <a:off x="3377882" y="6027003"/>
            <a:ext cx="5233036" cy="369332"/>
          </a:xfrm>
          <a:prstGeom prst="rect">
            <a:avLst/>
          </a:prstGeom>
          <a:noFill/>
        </p:spPr>
        <p:txBody>
          <a:bodyPr wrap="none" rtlCol="0">
            <a:spAutoFit/>
          </a:bodyPr>
          <a:lstStyle/>
          <a:p>
            <a:r>
              <a:rPr lang="en-US" dirty="0" smtClean="0">
                <a:cs typeface="Arial" charset="0"/>
              </a:rPr>
              <a:t>Bulky, exophytic/endophytic submucosal GI mass</a:t>
            </a:r>
            <a:endParaRPr lang="en-US" dirty="0">
              <a:cs typeface="Arial" charset="0"/>
            </a:endParaRPr>
          </a:p>
        </p:txBody>
      </p:sp>
      <p:cxnSp>
        <p:nvCxnSpPr>
          <p:cNvPr id="8" name="Straight Arrow Connector 7"/>
          <p:cNvCxnSpPr/>
          <p:nvPr/>
        </p:nvCxnSpPr>
        <p:spPr>
          <a:xfrm>
            <a:off x="3937000" y="2662535"/>
            <a:ext cx="1104900" cy="3352800"/>
          </a:xfrm>
          <a:prstGeom prst="straightConnector1">
            <a:avLst/>
          </a:prstGeom>
          <a:ln w="317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58000" y="2891135"/>
            <a:ext cx="2489200" cy="3124200"/>
          </a:xfrm>
          <a:prstGeom prst="straightConnector1">
            <a:avLst/>
          </a:prstGeom>
          <a:ln w="317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 y="1605171"/>
            <a:ext cx="10972800" cy="461665"/>
          </a:xfrm>
          <a:prstGeom prst="rect">
            <a:avLst/>
          </a:prstGeom>
          <a:solidFill>
            <a:srgbClr val="00006A">
              <a:alpha val="50000"/>
            </a:srgbClr>
          </a:solidFill>
          <a:ln>
            <a:solidFill>
              <a:schemeClr val="tx1"/>
            </a:solidFill>
          </a:ln>
        </p:spPr>
        <p:txBody>
          <a:bodyPr wrap="square" rtlCol="0">
            <a:spAutoFit/>
          </a:bodyPr>
          <a:lstStyle>
            <a:defPPr>
              <a:defRPr lang="en-US"/>
            </a:defPPr>
            <a:lvl1pPr>
              <a:defRPr sz="3200">
                <a:solidFill>
                  <a:prstClr val="white"/>
                </a:solidFill>
                <a:latin typeface="Calibri"/>
              </a:defRPr>
            </a:lvl1pPr>
          </a:lstStyle>
          <a:p>
            <a:r>
              <a:rPr lang="en-US" sz="2400" dirty="0" smtClean="0"/>
              <a:t>The words describing the imaging finding are placed far away from the finding itself. </a:t>
            </a:r>
            <a:endParaRPr lang="en-US" sz="2400" dirty="0"/>
          </a:p>
        </p:txBody>
      </p:sp>
      <p:sp>
        <p:nvSpPr>
          <p:cNvPr id="14" name="Rectangle 13"/>
          <p:cNvSpPr/>
          <p:nvPr/>
        </p:nvSpPr>
        <p:spPr>
          <a:xfrm>
            <a:off x="76200" y="76200"/>
            <a:ext cx="12192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Spatial contiguity</a:t>
            </a:r>
            <a:endParaRPr lang="en-US" sz="1600" dirty="0"/>
          </a:p>
        </p:txBody>
      </p:sp>
    </p:spTree>
    <p:custDataLst>
      <p:tags r:id="rId1"/>
    </p:custDataLst>
    <p:extLst>
      <p:ext uri="{BB962C8B-B14F-4D97-AF65-F5344CB8AC3E}">
        <p14:creationId xmlns:p14="http://schemas.microsoft.com/office/powerpoint/2010/main" val="2169601871"/>
      </p:ext>
    </p:extLst>
  </p:cSld>
  <p:clrMapOvr>
    <a:masterClrMapping/>
  </p:clrMapOvr>
  <mc:AlternateContent xmlns:mc="http://schemas.openxmlformats.org/markup-compatibility/2006" xmlns:p14="http://schemas.microsoft.com/office/powerpoint/2010/main">
    <mc:Choice Requires="p14">
      <p:transition spd="slow" p14:dur="2000" advTm="44456"/>
    </mc:Choice>
    <mc:Fallback xmlns="">
      <p:transition spd="slow" advTm="44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7923" y="1422623"/>
            <a:ext cx="12016155" cy="4012754"/>
            <a:chOff x="87922" y="1422623"/>
            <a:chExt cx="12016155" cy="4012754"/>
          </a:xfrm>
        </p:grpSpPr>
        <p:sp>
          <p:nvSpPr>
            <p:cNvPr id="7" name="TextBox 6"/>
            <p:cNvSpPr txBox="1"/>
            <p:nvPr/>
          </p:nvSpPr>
          <p:spPr>
            <a:xfrm>
              <a:off x="87923" y="1422624"/>
              <a:ext cx="5915579" cy="584775"/>
            </a:xfrm>
            <a:prstGeom prst="rect">
              <a:avLst/>
            </a:prstGeom>
            <a:noFill/>
          </p:spPr>
          <p:txBody>
            <a:bodyPr wrap="square" rtlCol="0">
              <a:spAutoFit/>
            </a:bodyPr>
            <a:lstStyle/>
            <a:p>
              <a:pPr algn="ctr"/>
              <a:r>
                <a:rPr lang="en-US" sz="3200" dirty="0" smtClean="0"/>
                <a:t>Original</a:t>
              </a:r>
              <a:endParaRPr lang="en-US" sz="3200" dirty="0"/>
            </a:p>
          </p:txBody>
        </p:sp>
        <p:sp>
          <p:nvSpPr>
            <p:cNvPr id="8" name="TextBox 7"/>
            <p:cNvSpPr txBox="1"/>
            <p:nvPr/>
          </p:nvSpPr>
          <p:spPr>
            <a:xfrm>
              <a:off x="6179268" y="1422623"/>
              <a:ext cx="5924809" cy="584775"/>
            </a:xfrm>
            <a:prstGeom prst="rect">
              <a:avLst/>
            </a:prstGeom>
            <a:noFill/>
          </p:spPr>
          <p:txBody>
            <a:bodyPr wrap="square" rtlCol="0">
              <a:spAutoFit/>
            </a:bodyPr>
            <a:lstStyle/>
            <a:p>
              <a:pPr algn="ctr"/>
              <a:r>
                <a:rPr lang="en-US" sz="3200" dirty="0" smtClean="0"/>
                <a:t>Revised</a:t>
              </a:r>
              <a:endParaRPr lang="en-US" sz="3200" dirty="0"/>
            </a:p>
          </p:txBody>
        </p:sp>
        <p:pic>
          <p:nvPicPr>
            <p:cNvPr id="9" name="Picture 8"/>
            <p:cNvPicPr>
              <a:picLocks noChangeAspect="1"/>
            </p:cNvPicPr>
            <p:nvPr/>
          </p:nvPicPr>
          <p:blipFill rotWithShape="1">
            <a:blip r:embed="rId2"/>
            <a:srcRect l="50827" r="1"/>
            <a:stretch/>
          </p:blipFill>
          <p:spPr>
            <a:xfrm>
              <a:off x="6179268" y="2138506"/>
              <a:ext cx="5917741" cy="329687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7922" y="2133600"/>
              <a:ext cx="5915579" cy="3294754"/>
            </a:xfrm>
            <a:prstGeom prst="rect">
              <a:avLst/>
            </a:prstGeom>
            <a:ln>
              <a:solidFill>
                <a:schemeClr val="tx1"/>
              </a:solidFill>
            </a:ln>
          </p:spPr>
        </p:pic>
      </p:grpSp>
      <p:sp>
        <p:nvSpPr>
          <p:cNvPr id="13" name="Rectangle 12"/>
          <p:cNvSpPr/>
          <p:nvPr/>
        </p:nvSpPr>
        <p:spPr>
          <a:xfrm>
            <a:off x="76200" y="76200"/>
            <a:ext cx="12192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Spatial contiguity</a:t>
            </a:r>
            <a:endParaRPr lang="en-US" sz="1600" dirty="0"/>
          </a:p>
        </p:txBody>
      </p:sp>
    </p:spTree>
    <p:extLst>
      <p:ext uri="{BB962C8B-B14F-4D97-AF65-F5344CB8AC3E}">
        <p14:creationId xmlns:p14="http://schemas.microsoft.com/office/powerpoint/2010/main" val="2156827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4" cstate="print"/>
          <a:srcRect l="38572" t="19383" r="25918" b="39459"/>
          <a:stretch/>
        </p:blipFill>
        <p:spPr bwMode="auto">
          <a:xfrm>
            <a:off x="3200400" y="127246"/>
            <a:ext cx="5791200" cy="4825754"/>
          </a:xfrm>
          <a:prstGeom prst="rect">
            <a:avLst/>
          </a:prstGeom>
          <a:noFill/>
          <a:ln w="9525">
            <a:solidFill>
              <a:schemeClr val="tx1"/>
            </a:solidFill>
            <a:miter lim="800000"/>
            <a:headEnd/>
            <a:tailEnd/>
          </a:ln>
        </p:spPr>
      </p:pic>
      <p:cxnSp>
        <p:nvCxnSpPr>
          <p:cNvPr id="4" name="Straight Arrow Connector 3"/>
          <p:cNvCxnSpPr/>
          <p:nvPr/>
        </p:nvCxnSpPr>
        <p:spPr>
          <a:xfrm flipH="1" flipV="1">
            <a:off x="7353301" y="1447471"/>
            <a:ext cx="318910" cy="479779"/>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486400" y="1523671"/>
            <a:ext cx="533400" cy="381001"/>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33800" y="2040712"/>
            <a:ext cx="2120818" cy="584775"/>
          </a:xfrm>
          <a:prstGeom prst="rect">
            <a:avLst/>
          </a:prstGeom>
          <a:solidFill>
            <a:srgbClr val="00006A">
              <a:alpha val="50000"/>
            </a:srgbClr>
          </a:solidFill>
        </p:spPr>
        <p:txBody>
          <a:bodyPr wrap="square" rtlCol="0">
            <a:spAutoFit/>
          </a:bodyPr>
          <a:lstStyle/>
          <a:p>
            <a:r>
              <a:rPr lang="en-US" sz="3200" dirty="0">
                <a:solidFill>
                  <a:prstClr val="white"/>
                </a:solidFill>
                <a:latin typeface="Calibri"/>
              </a:rPr>
              <a:t>Endophytic</a:t>
            </a:r>
          </a:p>
        </p:txBody>
      </p:sp>
      <p:sp>
        <p:nvSpPr>
          <p:cNvPr id="9" name="TextBox 8"/>
          <p:cNvSpPr txBox="1"/>
          <p:nvPr/>
        </p:nvSpPr>
        <p:spPr>
          <a:xfrm>
            <a:off x="7010400" y="2040713"/>
            <a:ext cx="1856510" cy="584775"/>
          </a:xfrm>
          <a:prstGeom prst="rect">
            <a:avLst/>
          </a:prstGeom>
          <a:solidFill>
            <a:srgbClr val="00006A">
              <a:alpha val="50000"/>
            </a:srgbClr>
          </a:solidFill>
        </p:spPr>
        <p:txBody>
          <a:bodyPr wrap="square" rtlCol="0">
            <a:spAutoFit/>
          </a:bodyPr>
          <a:lstStyle/>
          <a:p>
            <a:r>
              <a:rPr lang="en-US" sz="3200" dirty="0">
                <a:solidFill>
                  <a:prstClr val="white"/>
                </a:solidFill>
                <a:latin typeface="Calibri"/>
              </a:rPr>
              <a:t>Exophytic</a:t>
            </a:r>
          </a:p>
        </p:txBody>
      </p:sp>
      <p:sp>
        <p:nvSpPr>
          <p:cNvPr id="10" name="TextBox 9"/>
          <p:cNvSpPr txBox="1"/>
          <p:nvPr/>
        </p:nvSpPr>
        <p:spPr>
          <a:xfrm>
            <a:off x="266700" y="5029200"/>
            <a:ext cx="11658600" cy="1569660"/>
          </a:xfrm>
          <a:prstGeom prst="rect">
            <a:avLst/>
          </a:prstGeom>
          <a:noFill/>
          <a:ln>
            <a:solidFill>
              <a:schemeClr val="tx1"/>
            </a:solidFill>
          </a:ln>
        </p:spPr>
        <p:txBody>
          <a:bodyPr wrap="square" rtlCol="0">
            <a:spAutoFit/>
          </a:bodyPr>
          <a:lstStyle/>
          <a:p>
            <a:r>
              <a:rPr lang="en-US" sz="2400" dirty="0" smtClean="0">
                <a:solidFill>
                  <a:srgbClr val="FFFF00"/>
                </a:solidFill>
              </a:rPr>
              <a:t>Words presented near the imaging finding (spatial contiguity) increase </a:t>
            </a:r>
            <a:r>
              <a:rPr lang="en-US" sz="2400" dirty="0">
                <a:solidFill>
                  <a:srgbClr val="FFFF00"/>
                </a:solidFill>
              </a:rPr>
              <a:t>the </a:t>
            </a:r>
            <a:r>
              <a:rPr lang="en-US" sz="2400" dirty="0" smtClean="0">
                <a:solidFill>
                  <a:srgbClr val="FFFF00"/>
                </a:solidFill>
              </a:rPr>
              <a:t>chance </a:t>
            </a:r>
            <a:r>
              <a:rPr lang="en-US" sz="2400" dirty="0">
                <a:solidFill>
                  <a:srgbClr val="FFFF00"/>
                </a:solidFill>
              </a:rPr>
              <a:t>the learner will </a:t>
            </a:r>
            <a:r>
              <a:rPr lang="en-US" sz="2400" dirty="0" smtClean="0">
                <a:solidFill>
                  <a:srgbClr val="FFFF00"/>
                </a:solidFill>
              </a:rPr>
              <a:t>make </a:t>
            </a:r>
            <a:r>
              <a:rPr lang="en-US" sz="2400" dirty="0">
                <a:solidFill>
                  <a:srgbClr val="FFFF00"/>
                </a:solidFill>
              </a:rPr>
              <a:t>mental connections between corresponding words and </a:t>
            </a:r>
            <a:r>
              <a:rPr lang="en-US" sz="2400" dirty="0" smtClean="0">
                <a:solidFill>
                  <a:srgbClr val="FFFF00"/>
                </a:solidFill>
              </a:rPr>
              <a:t>pictures. In order to make the salient finding more apparent, the image is cropped and enlarged.</a:t>
            </a:r>
            <a:endParaRPr lang="en-US" sz="2400" dirty="0">
              <a:solidFill>
                <a:srgbClr val="FFFF00"/>
              </a:solidFill>
            </a:endParaRPr>
          </a:p>
        </p:txBody>
      </p:sp>
      <p:sp>
        <p:nvSpPr>
          <p:cNvPr id="13" name="Rectangle 12"/>
          <p:cNvSpPr/>
          <p:nvPr/>
        </p:nvSpPr>
        <p:spPr>
          <a:xfrm>
            <a:off x="76200" y="76200"/>
            <a:ext cx="12192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Spatial contiguity</a:t>
            </a:r>
            <a:endParaRPr lang="en-US" sz="1600" dirty="0"/>
          </a:p>
        </p:txBody>
      </p:sp>
    </p:spTree>
    <p:custDataLst>
      <p:tags r:id="rId1"/>
    </p:custDataLst>
    <p:extLst>
      <p:ext uri="{BB962C8B-B14F-4D97-AF65-F5344CB8AC3E}">
        <p14:creationId xmlns:p14="http://schemas.microsoft.com/office/powerpoint/2010/main" val="2296786121"/>
      </p:ext>
    </p:extLst>
  </p:cSld>
  <p:clrMapOvr>
    <a:masterClrMapping/>
  </p:clrMapOvr>
  <mc:AlternateContent xmlns:mc="http://schemas.openxmlformats.org/markup-compatibility/2006" xmlns:p14="http://schemas.microsoft.com/office/powerpoint/2010/main">
    <mc:Choice Requires="p14">
      <p:transition spd="slow" p14:dur="2000" advTm="40714"/>
    </mc:Choice>
    <mc:Fallback xmlns="">
      <p:transition spd="slow" advTm="4071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Contiguity Principle</a:t>
            </a:r>
          </a:p>
        </p:txBody>
      </p:sp>
      <p:sp>
        <p:nvSpPr>
          <p:cNvPr id="3" name="Content Placeholder 2"/>
          <p:cNvSpPr>
            <a:spLocks noGrp="1"/>
          </p:cNvSpPr>
          <p:nvPr>
            <p:ph idx="1"/>
          </p:nvPr>
        </p:nvSpPr>
        <p:spPr>
          <a:xfrm>
            <a:off x="609600" y="1646237"/>
            <a:ext cx="10972800" cy="4525963"/>
          </a:xfrm>
        </p:spPr>
        <p:txBody>
          <a:bodyPr/>
          <a:lstStyle/>
          <a:p>
            <a:pPr marL="0" indent="0">
              <a:buNone/>
            </a:pPr>
            <a:endParaRPr lang="en-US" sz="4000" dirty="0" smtClean="0"/>
          </a:p>
          <a:p>
            <a:pPr marL="0" indent="0">
              <a:buNone/>
            </a:pPr>
            <a:r>
              <a:rPr lang="en-US" sz="4000" dirty="0" smtClean="0"/>
              <a:t>People </a:t>
            </a:r>
            <a:r>
              <a:rPr lang="en-US" sz="4000" dirty="0"/>
              <a:t>learn better when corresponding </a:t>
            </a:r>
            <a:r>
              <a:rPr lang="en-US" sz="4000" dirty="0">
                <a:solidFill>
                  <a:srgbClr val="FFFF00"/>
                </a:solidFill>
              </a:rPr>
              <a:t>words and pictures </a:t>
            </a:r>
            <a:r>
              <a:rPr lang="en-US" sz="4000" dirty="0"/>
              <a:t>are presented </a:t>
            </a:r>
            <a:r>
              <a:rPr lang="en-US" sz="4000" dirty="0">
                <a:solidFill>
                  <a:srgbClr val="FFFF00"/>
                </a:solidFill>
              </a:rPr>
              <a:t>simultaneously </a:t>
            </a:r>
            <a:r>
              <a:rPr lang="en-US" sz="4000" dirty="0"/>
              <a:t>rather than successively </a:t>
            </a:r>
          </a:p>
        </p:txBody>
      </p:sp>
    </p:spTree>
    <p:extLst>
      <p:ext uri="{BB962C8B-B14F-4D97-AF65-F5344CB8AC3E}">
        <p14:creationId xmlns:p14="http://schemas.microsoft.com/office/powerpoint/2010/main" val="458451240"/>
      </p:ext>
    </p:extLst>
  </p:cSld>
  <p:clrMapOvr>
    <a:masterClrMapping/>
  </p:clrMapOvr>
  <mc:AlternateContent xmlns:mc="http://schemas.openxmlformats.org/markup-compatibility/2006" xmlns:p14="http://schemas.microsoft.com/office/powerpoint/2010/main">
    <mc:Choice Requires="p14">
      <p:transition spd="slow" p14:dur="2000" advTm="13887"/>
    </mc:Choice>
    <mc:Fallback xmlns="">
      <p:transition spd="slow" advTm="1388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Content Placeholder 6" descr="exp0003.jpg"/>
          <p:cNvPicPr>
            <a:picLocks noGrp="1" noChangeAspect="1"/>
          </p:cNvPicPr>
          <p:nvPr>
            <p:ph idx="4294967295"/>
          </p:nvPr>
        </p:nvPicPr>
        <p:blipFill>
          <a:blip r:embed="rId2" cstate="print"/>
          <a:srcRect t="11118" b="11681"/>
          <a:stretch>
            <a:fillRect/>
          </a:stretch>
        </p:blipFill>
        <p:spPr>
          <a:xfrm>
            <a:off x="1371600" y="693201"/>
            <a:ext cx="9448800" cy="5471598"/>
          </a:xfrm>
          <a:ln>
            <a:solidFill>
              <a:schemeClr val="tx1"/>
            </a:solidFill>
          </a:ln>
        </p:spPr>
      </p:pic>
      <p:sp>
        <p:nvSpPr>
          <p:cNvPr id="5" name="Rectangle 4"/>
          <p:cNvSpPr/>
          <p:nvPr/>
        </p:nvSpPr>
        <p:spPr>
          <a:xfrm>
            <a:off x="76200" y="76200"/>
            <a:ext cx="12192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Temporal contiguity</a:t>
            </a:r>
            <a:endParaRPr lang="en-US" sz="1600" dirty="0"/>
          </a:p>
        </p:txBody>
      </p:sp>
    </p:spTree>
    <p:extLst>
      <p:ext uri="{BB962C8B-B14F-4D97-AF65-F5344CB8AC3E}">
        <p14:creationId xmlns:p14="http://schemas.microsoft.com/office/powerpoint/2010/main" val="1509619435"/>
      </p:ext>
    </p:extLst>
  </p:cSld>
  <p:clrMapOvr>
    <a:masterClrMapping/>
  </p:clrMapOvr>
  <mc:AlternateContent xmlns:mc="http://schemas.openxmlformats.org/markup-compatibility/2006" xmlns:p14="http://schemas.microsoft.com/office/powerpoint/2010/main">
    <mc:Choice Requires="p14">
      <p:transition spd="slow" p14:dur="2000" advTm="36547"/>
    </mc:Choice>
    <mc:Fallback xmlns="">
      <p:transition spd="slow" advTm="3654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wrap="square" lIns="60957" tIns="60957" rIns="60957" bIns="60957" numCol="1" anchor="ctr" anchorCtr="0" compatLnSpc="1">
            <a:prstTxWarp prst="textNoShape">
              <a:avLst/>
            </a:prstTxWarp>
          </a:bodyPr>
          <a:lstStyle/>
          <a:p>
            <a:r>
              <a:rPr lang="en-US" dirty="0"/>
              <a:t>Findings	</a:t>
            </a:r>
          </a:p>
        </p:txBody>
      </p:sp>
      <p:sp>
        <p:nvSpPr>
          <p:cNvPr id="32771" name="Content Placeholder 2"/>
          <p:cNvSpPr>
            <a:spLocks noGrp="1"/>
          </p:cNvSpPr>
          <p:nvPr>
            <p:ph idx="1"/>
          </p:nvPr>
        </p:nvSpPr>
        <p:spPr/>
        <p:txBody>
          <a:bodyPr vert="horz" wrap="square" lIns="121913" tIns="60957" rIns="121913" bIns="60957" numCol="1" anchor="t" anchorCtr="0" compatLnSpc="1">
            <a:prstTxWarp prst="textNoShape">
              <a:avLst/>
            </a:prstTxWarp>
          </a:bodyPr>
          <a:lstStyle/>
          <a:p>
            <a:pPr marL="800080" indent="-730232"/>
            <a:r>
              <a:rPr lang="en-US" dirty="0"/>
              <a:t>Homogenous echotexture of </a:t>
            </a:r>
            <a:r>
              <a:rPr lang="en-US" dirty="0" smtClean="0"/>
              <a:t>testicles</a:t>
            </a:r>
          </a:p>
          <a:p>
            <a:pPr marL="800080" indent="-730232"/>
            <a:endParaRPr lang="en-US" dirty="0"/>
          </a:p>
          <a:p>
            <a:pPr marL="800080" indent="-730232"/>
            <a:r>
              <a:rPr lang="en-US" dirty="0"/>
              <a:t>Engorgement and increased flow to the left epididymis</a:t>
            </a:r>
          </a:p>
        </p:txBody>
      </p:sp>
      <p:sp>
        <p:nvSpPr>
          <p:cNvPr id="3" name="TextBox 2"/>
          <p:cNvSpPr txBox="1"/>
          <p:nvPr/>
        </p:nvSpPr>
        <p:spPr>
          <a:xfrm>
            <a:off x="609600" y="4724400"/>
            <a:ext cx="10972800" cy="1200329"/>
          </a:xfrm>
          <a:prstGeom prst="rect">
            <a:avLst/>
          </a:prstGeom>
          <a:noFill/>
          <a:ln>
            <a:solidFill>
              <a:schemeClr val="tx1"/>
            </a:solidFill>
          </a:ln>
        </p:spPr>
        <p:txBody>
          <a:bodyPr wrap="square" rtlCol="0">
            <a:spAutoFit/>
          </a:bodyPr>
          <a:lstStyle/>
          <a:p>
            <a:r>
              <a:rPr lang="en-US" sz="2400" dirty="0" smtClean="0">
                <a:solidFill>
                  <a:srgbClr val="FFFF00"/>
                </a:solidFill>
              </a:rPr>
              <a:t>In this instructional design, images from the scrotal ultrasound (prior slide) are presented on a separate slide from the words that describe the sonographic images (current slide).</a:t>
            </a:r>
            <a:endParaRPr lang="en-US" sz="2400" dirty="0">
              <a:solidFill>
                <a:srgbClr val="FFFF00"/>
              </a:solidFill>
            </a:endParaRPr>
          </a:p>
        </p:txBody>
      </p:sp>
      <p:sp>
        <p:nvSpPr>
          <p:cNvPr id="6" name="Rectangle 5"/>
          <p:cNvSpPr/>
          <p:nvPr/>
        </p:nvSpPr>
        <p:spPr>
          <a:xfrm>
            <a:off x="76200" y="76200"/>
            <a:ext cx="12192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Temporal contiguity</a:t>
            </a:r>
            <a:endParaRPr lang="en-US" sz="1600" dirty="0"/>
          </a:p>
        </p:txBody>
      </p:sp>
    </p:spTree>
    <p:extLst>
      <p:ext uri="{BB962C8B-B14F-4D97-AF65-F5344CB8AC3E}">
        <p14:creationId xmlns:p14="http://schemas.microsoft.com/office/powerpoint/2010/main" val="2912859268"/>
      </p:ext>
    </p:extLst>
  </p:cSld>
  <p:clrMapOvr>
    <a:masterClrMapping/>
  </p:clrMapOvr>
  <mc:AlternateContent xmlns:mc="http://schemas.openxmlformats.org/markup-compatibility/2006" xmlns:p14="http://schemas.microsoft.com/office/powerpoint/2010/main">
    <mc:Choice Requires="p14">
      <p:transition spd="slow" p14:dur="2000" advTm="29178"/>
    </mc:Choice>
    <mc:Fallback xmlns="">
      <p:transition spd="slow" advTm="29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07963" y="126712"/>
            <a:ext cx="11199852" cy="3525484"/>
            <a:chOff x="407963" y="101024"/>
            <a:chExt cx="11199852" cy="3525484"/>
          </a:xfrm>
        </p:grpSpPr>
        <p:pic>
          <p:nvPicPr>
            <p:cNvPr id="2" name="Picture 1"/>
            <p:cNvPicPr>
              <a:picLocks noChangeAspect="1"/>
            </p:cNvPicPr>
            <p:nvPr/>
          </p:nvPicPr>
          <p:blipFill rotWithShape="1">
            <a:blip r:embed="rId2"/>
            <a:srcRect l="14625" t="22111" r="18830" b="11556"/>
            <a:stretch/>
          </p:blipFill>
          <p:spPr>
            <a:xfrm>
              <a:off x="6477000" y="786006"/>
              <a:ext cx="5130815" cy="2840502"/>
            </a:xfrm>
            <a:prstGeom prst="rect">
              <a:avLst/>
            </a:prstGeom>
            <a:ln>
              <a:solidFill>
                <a:schemeClr val="tx1"/>
              </a:solidFill>
            </a:ln>
          </p:spPr>
        </p:pic>
        <p:pic>
          <p:nvPicPr>
            <p:cNvPr id="3" name="Picture 2"/>
            <p:cNvPicPr>
              <a:picLocks noChangeAspect="1"/>
            </p:cNvPicPr>
            <p:nvPr/>
          </p:nvPicPr>
          <p:blipFill rotWithShape="1">
            <a:blip r:embed="rId3"/>
            <a:srcRect l="14668" t="22535" r="18438" b="11267"/>
            <a:stretch/>
          </p:blipFill>
          <p:spPr>
            <a:xfrm>
              <a:off x="409732" y="762000"/>
              <a:ext cx="5148694" cy="2864508"/>
            </a:xfrm>
            <a:prstGeom prst="rect">
              <a:avLst/>
            </a:prstGeom>
            <a:ln>
              <a:solidFill>
                <a:schemeClr val="tx1"/>
              </a:solidFill>
            </a:ln>
          </p:spPr>
        </p:pic>
        <p:sp>
          <p:nvSpPr>
            <p:cNvPr id="5" name="TextBox 4"/>
            <p:cNvSpPr txBox="1"/>
            <p:nvPr/>
          </p:nvSpPr>
          <p:spPr>
            <a:xfrm>
              <a:off x="407963" y="101025"/>
              <a:ext cx="5150463" cy="584775"/>
            </a:xfrm>
            <a:prstGeom prst="rect">
              <a:avLst/>
            </a:prstGeom>
            <a:noFill/>
          </p:spPr>
          <p:txBody>
            <a:bodyPr wrap="square" rtlCol="0">
              <a:spAutoFit/>
            </a:bodyPr>
            <a:lstStyle/>
            <a:p>
              <a:pPr algn="ctr"/>
              <a:r>
                <a:rPr lang="en-US" sz="3200" dirty="0" smtClean="0"/>
                <a:t>Original</a:t>
              </a:r>
              <a:endParaRPr lang="en-US" sz="3200" dirty="0"/>
            </a:p>
          </p:txBody>
        </p:sp>
        <p:sp>
          <p:nvSpPr>
            <p:cNvPr id="6" name="TextBox 5"/>
            <p:cNvSpPr txBox="1"/>
            <p:nvPr/>
          </p:nvSpPr>
          <p:spPr>
            <a:xfrm>
              <a:off x="6477000" y="101024"/>
              <a:ext cx="5130815" cy="584775"/>
            </a:xfrm>
            <a:prstGeom prst="rect">
              <a:avLst/>
            </a:prstGeom>
            <a:noFill/>
          </p:spPr>
          <p:txBody>
            <a:bodyPr wrap="square" rtlCol="0">
              <a:spAutoFit/>
            </a:bodyPr>
            <a:lstStyle/>
            <a:p>
              <a:pPr algn="ctr"/>
              <a:r>
                <a:rPr lang="en-US" sz="3200" dirty="0" smtClean="0"/>
                <a:t>Revised</a:t>
              </a:r>
              <a:endParaRPr lang="en-US" sz="3200" dirty="0"/>
            </a:p>
          </p:txBody>
        </p:sp>
      </p:grpSp>
      <p:pic>
        <p:nvPicPr>
          <p:cNvPr id="8" name="Picture 7"/>
          <p:cNvPicPr>
            <a:picLocks noChangeAspect="1"/>
          </p:cNvPicPr>
          <p:nvPr/>
        </p:nvPicPr>
        <p:blipFill rotWithShape="1">
          <a:blip r:embed="rId4"/>
          <a:srcRect l="50497"/>
          <a:stretch/>
        </p:blipFill>
        <p:spPr>
          <a:xfrm>
            <a:off x="407963" y="3811088"/>
            <a:ext cx="5150463" cy="2894512"/>
          </a:xfrm>
          <a:prstGeom prst="rect">
            <a:avLst/>
          </a:prstGeom>
          <a:ln>
            <a:solidFill>
              <a:schemeClr val="tx1"/>
            </a:solidFill>
          </a:ln>
        </p:spPr>
      </p:pic>
      <p:sp>
        <p:nvSpPr>
          <p:cNvPr id="11" name="Rectangle 10"/>
          <p:cNvSpPr/>
          <p:nvPr/>
        </p:nvSpPr>
        <p:spPr>
          <a:xfrm>
            <a:off x="76200" y="76200"/>
            <a:ext cx="12192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Temporal contiguity</a:t>
            </a:r>
            <a:endParaRPr lang="en-US" sz="1600" dirty="0"/>
          </a:p>
        </p:txBody>
      </p:sp>
    </p:spTree>
    <p:extLst>
      <p:ext uri="{BB962C8B-B14F-4D97-AF65-F5344CB8AC3E}">
        <p14:creationId xmlns:p14="http://schemas.microsoft.com/office/powerpoint/2010/main" val="3294493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exp0003.jpg"/>
          <p:cNvPicPr>
            <a:picLocks noChangeAspect="1"/>
          </p:cNvPicPr>
          <p:nvPr/>
        </p:nvPicPr>
        <p:blipFill rotWithShape="1">
          <a:blip r:embed="rId2" cstate="print"/>
          <a:srcRect l="11038" t="32542" r="48288" b="29128"/>
          <a:stretch/>
        </p:blipFill>
        <p:spPr bwMode="auto">
          <a:xfrm>
            <a:off x="304800" y="724590"/>
            <a:ext cx="5977216" cy="4224567"/>
          </a:xfrm>
          <a:prstGeom prst="rect">
            <a:avLst/>
          </a:prstGeom>
          <a:noFill/>
          <a:ln w="9525">
            <a:solidFill>
              <a:schemeClr val="tx1"/>
            </a:solidFill>
            <a:miter lim="800000"/>
            <a:headEnd/>
            <a:tailEnd/>
          </a:ln>
        </p:spPr>
      </p:pic>
      <p:pic>
        <p:nvPicPr>
          <p:cNvPr id="3" name="Content Placeholder 6" descr="exp0003.jpg"/>
          <p:cNvPicPr>
            <a:picLocks noChangeAspect="1"/>
          </p:cNvPicPr>
          <p:nvPr/>
        </p:nvPicPr>
        <p:blipFill rotWithShape="1">
          <a:blip r:embed="rId2" cstate="print"/>
          <a:srcRect l="56716" t="33246" r="5378" b="28424"/>
          <a:stretch/>
        </p:blipFill>
        <p:spPr bwMode="auto">
          <a:xfrm>
            <a:off x="6215152" y="724592"/>
            <a:ext cx="5570448" cy="4224567"/>
          </a:xfrm>
          <a:prstGeom prst="rect">
            <a:avLst/>
          </a:prstGeom>
          <a:noFill/>
          <a:ln w="9525">
            <a:solidFill>
              <a:schemeClr val="tx1"/>
            </a:solidFill>
            <a:miter lim="800000"/>
            <a:headEnd/>
            <a:tailEnd/>
          </a:ln>
        </p:spPr>
      </p:pic>
      <p:cxnSp>
        <p:nvCxnSpPr>
          <p:cNvPr id="4" name="Straight Arrow Connector 3"/>
          <p:cNvCxnSpPr/>
          <p:nvPr/>
        </p:nvCxnSpPr>
        <p:spPr>
          <a:xfrm>
            <a:off x="8686800" y="724590"/>
            <a:ext cx="28239" cy="106896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11400" y="-22086"/>
            <a:ext cx="9448800" cy="707886"/>
          </a:xfrm>
          <a:prstGeom prst="rect">
            <a:avLst/>
          </a:prstGeom>
          <a:noFill/>
        </p:spPr>
        <p:txBody>
          <a:bodyPr wrap="square" rtlCol="0">
            <a:spAutoFit/>
          </a:bodyPr>
          <a:lstStyle/>
          <a:p>
            <a:pPr algn="r"/>
            <a:r>
              <a:rPr lang="en-US" sz="4000" dirty="0">
                <a:solidFill>
                  <a:prstClr val="white"/>
                </a:solidFill>
              </a:rPr>
              <a:t>Enlarged, hyperemic epididymis</a:t>
            </a:r>
          </a:p>
        </p:txBody>
      </p:sp>
      <p:sp>
        <p:nvSpPr>
          <p:cNvPr id="10" name="TextBox 9"/>
          <p:cNvSpPr txBox="1"/>
          <p:nvPr/>
        </p:nvSpPr>
        <p:spPr>
          <a:xfrm>
            <a:off x="304800" y="4854714"/>
            <a:ext cx="5588000" cy="707886"/>
          </a:xfrm>
          <a:prstGeom prst="rect">
            <a:avLst/>
          </a:prstGeom>
        </p:spPr>
        <p:txBody>
          <a:bodyPr wrap="square" rtlCol="0">
            <a:spAutoFit/>
          </a:bodyPr>
          <a:lstStyle/>
          <a:p>
            <a:pPr algn="ctr"/>
            <a:r>
              <a:rPr lang="en-US" sz="4000" dirty="0">
                <a:solidFill>
                  <a:prstClr val="white"/>
                </a:solidFill>
                <a:latin typeface="Calibri"/>
              </a:rPr>
              <a:t>Right</a:t>
            </a:r>
          </a:p>
        </p:txBody>
      </p:sp>
      <p:sp>
        <p:nvSpPr>
          <p:cNvPr id="11" name="TextBox 10"/>
          <p:cNvSpPr txBox="1"/>
          <p:nvPr/>
        </p:nvSpPr>
        <p:spPr>
          <a:xfrm>
            <a:off x="6197600" y="4854714"/>
            <a:ext cx="5588000" cy="707886"/>
          </a:xfrm>
          <a:prstGeom prst="rect">
            <a:avLst/>
          </a:prstGeom>
        </p:spPr>
        <p:txBody>
          <a:bodyPr wrap="square" rtlCol="0">
            <a:spAutoFit/>
          </a:bodyPr>
          <a:lstStyle/>
          <a:p>
            <a:pPr algn="ctr"/>
            <a:r>
              <a:rPr lang="en-US" sz="4000" dirty="0">
                <a:solidFill>
                  <a:prstClr val="white"/>
                </a:solidFill>
                <a:latin typeface="Calibri"/>
              </a:rPr>
              <a:t>Left</a:t>
            </a:r>
          </a:p>
        </p:txBody>
      </p:sp>
      <p:sp>
        <p:nvSpPr>
          <p:cNvPr id="12" name="TextBox 11"/>
          <p:cNvSpPr txBox="1"/>
          <p:nvPr/>
        </p:nvSpPr>
        <p:spPr>
          <a:xfrm>
            <a:off x="304800" y="5562600"/>
            <a:ext cx="11455400" cy="1200329"/>
          </a:xfrm>
          <a:prstGeom prst="rect">
            <a:avLst/>
          </a:prstGeom>
          <a:noFill/>
          <a:ln>
            <a:solidFill>
              <a:schemeClr val="tx1"/>
            </a:solidFill>
          </a:ln>
        </p:spPr>
        <p:txBody>
          <a:bodyPr wrap="square" rtlCol="0">
            <a:spAutoFit/>
          </a:bodyPr>
          <a:lstStyle/>
          <a:p>
            <a:r>
              <a:rPr lang="en-US" sz="2400" dirty="0" smtClean="0">
                <a:solidFill>
                  <a:srgbClr val="FFFF00"/>
                </a:solidFill>
              </a:rPr>
              <a:t>In the revised slide design, the images and words are presented simultaneously (temporal contiguity). The words describing the findings are also positioned next to the finding (spatial contiguity).</a:t>
            </a:r>
            <a:endParaRPr lang="en-US" sz="2400" dirty="0">
              <a:solidFill>
                <a:srgbClr val="FFFF00"/>
              </a:solidFill>
            </a:endParaRPr>
          </a:p>
        </p:txBody>
      </p:sp>
      <p:sp>
        <p:nvSpPr>
          <p:cNvPr id="14" name="Rectangle 13"/>
          <p:cNvSpPr/>
          <p:nvPr/>
        </p:nvSpPr>
        <p:spPr>
          <a:xfrm>
            <a:off x="76200" y="76200"/>
            <a:ext cx="12192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Temporal contiguity</a:t>
            </a:r>
            <a:endParaRPr lang="en-US" sz="1600" dirty="0"/>
          </a:p>
        </p:txBody>
      </p:sp>
    </p:spTree>
    <p:extLst>
      <p:ext uri="{BB962C8B-B14F-4D97-AF65-F5344CB8AC3E}">
        <p14:creationId xmlns:p14="http://schemas.microsoft.com/office/powerpoint/2010/main" val="2621960467"/>
      </p:ext>
    </p:extLst>
  </p:cSld>
  <p:clrMapOvr>
    <a:masterClrMapping/>
  </p:clrMapOvr>
  <mc:AlternateContent xmlns:mc="http://schemas.openxmlformats.org/markup-compatibility/2006" xmlns:p14="http://schemas.microsoft.com/office/powerpoint/2010/main">
    <mc:Choice Requires="p14">
      <p:transition spd="slow" p14:dur="2000" advTm="44707"/>
    </mc:Choice>
    <mc:Fallback xmlns="">
      <p:transition spd="slow" advTm="4470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Redundancy Principle</a:t>
            </a:r>
          </a:p>
        </p:txBody>
      </p:sp>
      <p:sp>
        <p:nvSpPr>
          <p:cNvPr id="3" name="Content Placeholder 2"/>
          <p:cNvSpPr>
            <a:spLocks noGrp="1"/>
          </p:cNvSpPr>
          <p:nvPr>
            <p:ph idx="1"/>
          </p:nvPr>
        </p:nvSpPr>
        <p:spPr/>
        <p:txBody>
          <a:bodyPr/>
          <a:lstStyle/>
          <a:p>
            <a:pPr marL="0" indent="0">
              <a:buNone/>
            </a:pPr>
            <a:endParaRPr lang="en-US" sz="4000" dirty="0" smtClean="0"/>
          </a:p>
          <a:p>
            <a:pPr marL="0" indent="0">
              <a:buNone/>
            </a:pPr>
            <a:r>
              <a:rPr lang="en-US" sz="4000" dirty="0" smtClean="0"/>
              <a:t>People </a:t>
            </a:r>
            <a:r>
              <a:rPr lang="en-US" sz="4000" dirty="0"/>
              <a:t>learn better from graphics and narration than from graphics, narration, and printed </a:t>
            </a:r>
            <a:r>
              <a:rPr lang="en-US" sz="4000" dirty="0" smtClean="0"/>
              <a:t>text</a:t>
            </a:r>
          </a:p>
          <a:p>
            <a:pPr marL="0" indent="0">
              <a:buNone/>
            </a:pPr>
            <a:endParaRPr lang="en-US" dirty="0"/>
          </a:p>
          <a:p>
            <a:pPr marL="0" indent="0">
              <a:buNone/>
            </a:pPr>
            <a:r>
              <a:rPr lang="en-US" sz="4000" dirty="0" smtClean="0"/>
              <a:t>In other words, you don’t have to put into text </a:t>
            </a:r>
            <a:r>
              <a:rPr lang="en-US" sz="4000" dirty="0" smtClean="0">
                <a:solidFill>
                  <a:srgbClr val="FFFF00"/>
                </a:solidFill>
              </a:rPr>
              <a:t>everything</a:t>
            </a:r>
            <a:r>
              <a:rPr lang="en-US" sz="4000" dirty="0" smtClean="0"/>
              <a:t> you will talk about on the slide</a:t>
            </a:r>
            <a:endParaRPr lang="en-US" sz="4000" dirty="0"/>
          </a:p>
        </p:txBody>
      </p:sp>
    </p:spTree>
    <p:extLst>
      <p:ext uri="{BB962C8B-B14F-4D97-AF65-F5344CB8AC3E}">
        <p14:creationId xmlns:p14="http://schemas.microsoft.com/office/powerpoint/2010/main" val="3685591812"/>
      </p:ext>
    </p:extLst>
  </p:cSld>
  <p:clrMapOvr>
    <a:masterClrMapping/>
  </p:clrMapOvr>
  <mc:AlternateContent xmlns:mc="http://schemas.openxmlformats.org/markup-compatibility/2006" xmlns:p14="http://schemas.microsoft.com/office/powerpoint/2010/main">
    <mc:Choice Requires="p14">
      <p:transition spd="slow" p14:dur="2000" advTm="28586"/>
    </mc:Choice>
    <mc:Fallback xmlns="">
      <p:transition spd="slow" advTm="285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Load</a:t>
            </a:r>
          </a:p>
        </p:txBody>
      </p:sp>
      <p:sp>
        <p:nvSpPr>
          <p:cNvPr id="3" name="Content Placeholder 2"/>
          <p:cNvSpPr>
            <a:spLocks noGrp="1"/>
          </p:cNvSpPr>
          <p:nvPr>
            <p:ph idx="1"/>
          </p:nvPr>
        </p:nvSpPr>
        <p:spPr>
          <a:xfrm>
            <a:off x="609600" y="1524000"/>
            <a:ext cx="10972800" cy="4525963"/>
          </a:xfrm>
        </p:spPr>
        <p:txBody>
          <a:bodyPr/>
          <a:lstStyle/>
          <a:p>
            <a:pPr marL="0" indent="0">
              <a:buNone/>
            </a:pPr>
            <a:endParaRPr lang="en-US" sz="2800" dirty="0" smtClean="0"/>
          </a:p>
          <a:p>
            <a:pPr marL="0" indent="0">
              <a:buNone/>
            </a:pPr>
            <a:r>
              <a:rPr lang="en-US" sz="3200" dirty="0" smtClean="0"/>
              <a:t>Refers to the total amount </a:t>
            </a:r>
            <a:r>
              <a:rPr lang="en-US" sz="3200" dirty="0"/>
              <a:t>of information a human is trying to process in </a:t>
            </a:r>
            <a:r>
              <a:rPr lang="en-US" sz="3200" dirty="0" smtClean="0"/>
              <a:t>the </a:t>
            </a:r>
            <a:r>
              <a:rPr lang="en-US" sz="3200" dirty="0" smtClean="0">
                <a:solidFill>
                  <a:srgbClr val="FFFF00"/>
                </a:solidFill>
              </a:rPr>
              <a:t>working </a:t>
            </a:r>
            <a:r>
              <a:rPr lang="en-US" sz="3200" dirty="0">
                <a:solidFill>
                  <a:srgbClr val="FFFF00"/>
                </a:solidFill>
              </a:rPr>
              <a:t>memory </a:t>
            </a:r>
            <a:r>
              <a:rPr lang="en-US" sz="3200" dirty="0"/>
              <a:t>at any one </a:t>
            </a:r>
            <a:r>
              <a:rPr lang="en-US" sz="3200" dirty="0" smtClean="0"/>
              <a:t>time</a:t>
            </a:r>
          </a:p>
          <a:p>
            <a:pPr marL="0" indent="0">
              <a:buNone/>
            </a:pPr>
            <a:endParaRPr lang="en-US" sz="3200" dirty="0"/>
          </a:p>
          <a:p>
            <a:pPr marL="0" indent="0">
              <a:buNone/>
            </a:pPr>
            <a:r>
              <a:rPr lang="en-US" sz="3200" dirty="0"/>
              <a:t>W</a:t>
            </a:r>
            <a:r>
              <a:rPr lang="en-US" sz="3200" dirty="0" smtClean="0"/>
              <a:t>orking memory has a </a:t>
            </a:r>
            <a:r>
              <a:rPr lang="en-US" sz="3200" dirty="0" smtClean="0">
                <a:solidFill>
                  <a:srgbClr val="FFFF00"/>
                </a:solidFill>
              </a:rPr>
              <a:t>limited</a:t>
            </a:r>
            <a:r>
              <a:rPr lang="en-US" sz="3200" dirty="0" smtClean="0"/>
              <a:t> </a:t>
            </a:r>
            <a:r>
              <a:rPr lang="en-US" sz="3200" dirty="0" smtClean="0">
                <a:solidFill>
                  <a:srgbClr val="FFFF00"/>
                </a:solidFill>
              </a:rPr>
              <a:t>capacity</a:t>
            </a:r>
          </a:p>
          <a:p>
            <a:pPr marL="0" indent="0">
              <a:buNone/>
            </a:pPr>
            <a:endParaRPr lang="en-US" sz="2800" dirty="0" smtClean="0"/>
          </a:p>
        </p:txBody>
      </p:sp>
    </p:spTree>
    <p:extLst>
      <p:ext uri="{BB962C8B-B14F-4D97-AF65-F5344CB8AC3E}">
        <p14:creationId xmlns:p14="http://schemas.microsoft.com/office/powerpoint/2010/main" val="4077539387"/>
      </p:ext>
    </p:extLst>
  </p:cSld>
  <p:clrMapOvr>
    <a:masterClrMapping/>
  </p:clrMapOvr>
  <mc:AlternateContent xmlns:mc="http://schemas.openxmlformats.org/markup-compatibility/2006" xmlns:p14="http://schemas.microsoft.com/office/powerpoint/2010/main">
    <mc:Choice Requires="p14">
      <p:transition spd="slow" p14:dur="2000" advTm="34620"/>
    </mc:Choice>
    <mc:Fallback xmlns="">
      <p:transition spd="slow" advTm="3462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column concept is used to assess fracture stability</a:t>
            </a:r>
          </a:p>
        </p:txBody>
      </p:sp>
      <p:sp>
        <p:nvSpPr>
          <p:cNvPr id="4" name="Content Placeholder 3"/>
          <p:cNvSpPr>
            <a:spLocks noGrp="1"/>
          </p:cNvSpPr>
          <p:nvPr>
            <p:ph sz="half" idx="2"/>
          </p:nvPr>
        </p:nvSpPr>
        <p:spPr/>
        <p:txBody>
          <a:bodyPr>
            <a:normAutofit fontScale="85000" lnSpcReduction="10000"/>
          </a:bodyPr>
          <a:lstStyle/>
          <a:p>
            <a:r>
              <a:rPr lang="en-US" altLang="en-US" dirty="0"/>
              <a:t>Anterior column</a:t>
            </a:r>
          </a:p>
          <a:p>
            <a:pPr lvl="1"/>
            <a:r>
              <a:rPr lang="en-US" altLang="en-US" dirty="0"/>
              <a:t>Anterior part of the vertebral bodies</a:t>
            </a:r>
          </a:p>
          <a:p>
            <a:pPr lvl="1"/>
            <a:r>
              <a:rPr lang="en-US" altLang="en-US" dirty="0"/>
              <a:t>Anterior part of the intervertebral discs</a:t>
            </a:r>
          </a:p>
          <a:p>
            <a:pPr lvl="1"/>
            <a:r>
              <a:rPr lang="en-US" altLang="en-US" dirty="0"/>
              <a:t>Anterior longitudinal ligament</a:t>
            </a:r>
          </a:p>
          <a:p>
            <a:r>
              <a:rPr lang="en-US" altLang="en-US" dirty="0"/>
              <a:t>Middle column</a:t>
            </a:r>
          </a:p>
          <a:p>
            <a:pPr lvl="1"/>
            <a:r>
              <a:rPr lang="en-US" altLang="en-US" dirty="0"/>
              <a:t>Posterior wall of the vertebral bodies</a:t>
            </a:r>
          </a:p>
          <a:p>
            <a:pPr lvl="1"/>
            <a:r>
              <a:rPr lang="en-US" altLang="en-US" dirty="0"/>
              <a:t>Posterior annulus of the intervertebral discs</a:t>
            </a:r>
          </a:p>
          <a:p>
            <a:pPr lvl="1"/>
            <a:r>
              <a:rPr lang="en-US" altLang="en-US" dirty="0"/>
              <a:t>Posterior longitudinal ligament</a:t>
            </a:r>
          </a:p>
          <a:p>
            <a:r>
              <a:rPr lang="en-US" altLang="en-US" dirty="0"/>
              <a:t>Posterior column</a:t>
            </a:r>
          </a:p>
          <a:p>
            <a:pPr lvl="1"/>
            <a:r>
              <a:rPr lang="en-US" altLang="en-US" dirty="0"/>
              <a:t>Posterior elements</a:t>
            </a:r>
          </a:p>
          <a:p>
            <a:pPr lvl="1"/>
            <a:r>
              <a:rPr lang="en-US" altLang="en-US" dirty="0"/>
              <a:t>Facet joints</a:t>
            </a:r>
          </a:p>
          <a:p>
            <a:pPr lvl="1"/>
            <a:r>
              <a:rPr lang="en-US" altLang="en-US" dirty="0"/>
              <a:t>Posterior ligament complex</a:t>
            </a:r>
          </a:p>
          <a:p>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 y="1350963"/>
            <a:ext cx="5118779" cy="447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97600" y="5867400"/>
            <a:ext cx="5608452" cy="830997"/>
          </a:xfrm>
          <a:prstGeom prst="rect">
            <a:avLst/>
          </a:prstGeom>
          <a:ln>
            <a:solidFill>
              <a:schemeClr val="tx1"/>
            </a:solidFill>
          </a:ln>
        </p:spPr>
        <p:txBody>
          <a:bodyPr wrap="square">
            <a:spAutoFit/>
          </a:bodyPr>
          <a:lstStyle/>
          <a:p>
            <a:pPr marL="0" indent="0">
              <a:buNone/>
            </a:pPr>
            <a:r>
              <a:rPr lang="en-US" sz="2400" dirty="0" smtClean="0">
                <a:solidFill>
                  <a:srgbClr val="FFFF00"/>
                </a:solidFill>
              </a:rPr>
              <a:t>In this slide design, text is provided for all narration.</a:t>
            </a:r>
            <a:endParaRPr lang="en-US" sz="2400" dirty="0">
              <a:solidFill>
                <a:srgbClr val="FFFF00"/>
              </a:solidFill>
            </a:endParaRPr>
          </a:p>
        </p:txBody>
      </p:sp>
      <p:sp>
        <p:nvSpPr>
          <p:cNvPr id="8" name="Rectangle 7"/>
          <p:cNvSpPr/>
          <p:nvPr/>
        </p:nvSpPr>
        <p:spPr>
          <a:xfrm>
            <a:off x="76200" y="76200"/>
            <a:ext cx="13716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Redundancy</a:t>
            </a:r>
            <a:endParaRPr lang="en-US" sz="1600" dirty="0"/>
          </a:p>
        </p:txBody>
      </p:sp>
    </p:spTree>
    <p:extLst>
      <p:ext uri="{BB962C8B-B14F-4D97-AF65-F5344CB8AC3E}">
        <p14:creationId xmlns:p14="http://schemas.microsoft.com/office/powerpoint/2010/main" val="3060058573"/>
      </p:ext>
    </p:extLst>
  </p:cSld>
  <p:clrMapOvr>
    <a:masterClrMapping/>
  </p:clrMapOvr>
  <mc:AlternateContent xmlns:mc="http://schemas.openxmlformats.org/markup-compatibility/2006" xmlns:p14="http://schemas.microsoft.com/office/powerpoint/2010/main">
    <mc:Choice Requires="p14">
      <p:transition spd="slow" p14:dur="2000" advTm="33605"/>
    </mc:Choice>
    <mc:Fallback xmlns="">
      <p:transition spd="slow" advTm="336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7923" y="1446041"/>
            <a:ext cx="12016154" cy="3965918"/>
            <a:chOff x="87923" y="1066799"/>
            <a:chExt cx="12016154" cy="3965918"/>
          </a:xfrm>
        </p:grpSpPr>
        <p:grpSp>
          <p:nvGrpSpPr>
            <p:cNvPr id="4" name="Group 3"/>
            <p:cNvGrpSpPr/>
            <p:nvPr/>
          </p:nvGrpSpPr>
          <p:grpSpPr>
            <a:xfrm>
              <a:off x="190500" y="1825283"/>
              <a:ext cx="11811000" cy="3207434"/>
              <a:chOff x="152400" y="1834662"/>
              <a:chExt cx="11811000" cy="3207434"/>
            </a:xfrm>
          </p:grpSpPr>
          <p:pic>
            <p:nvPicPr>
              <p:cNvPr id="2" name="Picture 1"/>
              <p:cNvPicPr>
                <a:picLocks noChangeAspect="1"/>
              </p:cNvPicPr>
              <p:nvPr/>
            </p:nvPicPr>
            <p:blipFill rotWithShape="1">
              <a:blip r:embed="rId2"/>
              <a:srcRect l="13552" t="24437" r="23764" b="13123"/>
              <a:stretch/>
            </p:blipFill>
            <p:spPr>
              <a:xfrm>
                <a:off x="152400" y="1834662"/>
                <a:ext cx="5727153" cy="3207434"/>
              </a:xfrm>
              <a:prstGeom prst="rect">
                <a:avLst/>
              </a:prstGeom>
              <a:ln>
                <a:solidFill>
                  <a:schemeClr val="tx1"/>
                </a:solidFill>
              </a:ln>
            </p:spPr>
          </p:pic>
          <p:pic>
            <p:nvPicPr>
              <p:cNvPr id="3" name="Picture 2"/>
              <p:cNvPicPr>
                <a:picLocks noChangeAspect="1"/>
              </p:cNvPicPr>
              <p:nvPr/>
            </p:nvPicPr>
            <p:blipFill rotWithShape="1">
              <a:blip r:embed="rId3"/>
              <a:srcRect l="14319" t="24530" r="23628" b="14342"/>
              <a:stretch/>
            </p:blipFill>
            <p:spPr>
              <a:xfrm>
                <a:off x="6172200" y="1834662"/>
                <a:ext cx="5791200" cy="3207434"/>
              </a:xfrm>
              <a:prstGeom prst="rect">
                <a:avLst/>
              </a:prstGeom>
              <a:ln>
                <a:solidFill>
                  <a:schemeClr val="tx1"/>
                </a:solidFill>
              </a:ln>
            </p:spPr>
          </p:pic>
        </p:grpSp>
        <p:sp>
          <p:nvSpPr>
            <p:cNvPr id="5" name="TextBox 4"/>
            <p:cNvSpPr txBox="1"/>
            <p:nvPr/>
          </p:nvSpPr>
          <p:spPr>
            <a:xfrm>
              <a:off x="87923" y="1066800"/>
              <a:ext cx="5915579" cy="584775"/>
            </a:xfrm>
            <a:prstGeom prst="rect">
              <a:avLst/>
            </a:prstGeom>
            <a:noFill/>
          </p:spPr>
          <p:txBody>
            <a:bodyPr wrap="square" rtlCol="0">
              <a:spAutoFit/>
            </a:bodyPr>
            <a:lstStyle/>
            <a:p>
              <a:pPr algn="ctr"/>
              <a:r>
                <a:rPr lang="en-US" sz="3200" dirty="0" smtClean="0"/>
                <a:t>Original</a:t>
              </a:r>
              <a:endParaRPr lang="en-US" sz="3200" dirty="0"/>
            </a:p>
          </p:txBody>
        </p:sp>
        <p:sp>
          <p:nvSpPr>
            <p:cNvPr id="6" name="TextBox 5"/>
            <p:cNvSpPr txBox="1"/>
            <p:nvPr/>
          </p:nvSpPr>
          <p:spPr>
            <a:xfrm>
              <a:off x="6179268" y="1066799"/>
              <a:ext cx="5924809" cy="584775"/>
            </a:xfrm>
            <a:prstGeom prst="rect">
              <a:avLst/>
            </a:prstGeom>
            <a:noFill/>
          </p:spPr>
          <p:txBody>
            <a:bodyPr wrap="square" rtlCol="0">
              <a:spAutoFit/>
            </a:bodyPr>
            <a:lstStyle/>
            <a:p>
              <a:pPr algn="ctr"/>
              <a:r>
                <a:rPr lang="en-US" sz="3200" dirty="0" smtClean="0"/>
                <a:t>Revised</a:t>
              </a:r>
              <a:endParaRPr lang="en-US" sz="3200" dirty="0"/>
            </a:p>
          </p:txBody>
        </p:sp>
      </p:grpSp>
      <p:sp>
        <p:nvSpPr>
          <p:cNvPr id="9" name="Rectangle 8"/>
          <p:cNvSpPr/>
          <p:nvPr/>
        </p:nvSpPr>
        <p:spPr>
          <a:xfrm>
            <a:off x="76200" y="76200"/>
            <a:ext cx="13716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Redundancy</a:t>
            </a:r>
            <a:endParaRPr lang="en-US" sz="1600" dirty="0"/>
          </a:p>
        </p:txBody>
      </p:sp>
    </p:spTree>
    <p:extLst>
      <p:ext uri="{BB962C8B-B14F-4D97-AF65-F5344CB8AC3E}">
        <p14:creationId xmlns:p14="http://schemas.microsoft.com/office/powerpoint/2010/main" val="2549398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3 Column Model </a:t>
            </a:r>
            <a:endParaRPr lang="en-US" dirty="0"/>
          </a:p>
        </p:txBody>
      </p:sp>
      <p:pic>
        <p:nvPicPr>
          <p:cNvPr id="5"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3822700" y="1295400"/>
            <a:ext cx="4546600" cy="397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9600" y="5418881"/>
            <a:ext cx="10972800" cy="1200329"/>
          </a:xfrm>
          <a:prstGeom prst="rect">
            <a:avLst/>
          </a:prstGeom>
          <a:ln>
            <a:solidFill>
              <a:schemeClr val="tx1"/>
            </a:solidFill>
          </a:ln>
        </p:spPr>
        <p:txBody>
          <a:bodyPr wrap="square">
            <a:spAutoFit/>
          </a:bodyPr>
          <a:lstStyle/>
          <a:p>
            <a:pPr marL="0" indent="0">
              <a:buNone/>
            </a:pPr>
            <a:r>
              <a:rPr lang="en-US" sz="2400" dirty="0" smtClean="0">
                <a:solidFill>
                  <a:srgbClr val="FFFF00"/>
                </a:solidFill>
              </a:rPr>
              <a:t>In this revised slide design, the text, which will be narrated, is eliminated (redundancy). This does not mean that there should be no text on slides. Instead, limit the text to the highlights.</a:t>
            </a:r>
            <a:endParaRPr lang="en-US" sz="2400" dirty="0">
              <a:solidFill>
                <a:srgbClr val="FFFF00"/>
              </a:solidFill>
            </a:endParaRPr>
          </a:p>
        </p:txBody>
      </p:sp>
      <p:sp>
        <p:nvSpPr>
          <p:cNvPr id="8" name="Rectangle 7"/>
          <p:cNvSpPr/>
          <p:nvPr/>
        </p:nvSpPr>
        <p:spPr>
          <a:xfrm>
            <a:off x="76200" y="76200"/>
            <a:ext cx="1371600" cy="533400"/>
          </a:xfrm>
          <a:prstGeom prst="rect">
            <a:avLst/>
          </a:pr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Redundancy</a:t>
            </a:r>
            <a:endParaRPr lang="en-US" sz="1600" dirty="0"/>
          </a:p>
        </p:txBody>
      </p:sp>
    </p:spTree>
    <p:extLst>
      <p:ext uri="{BB962C8B-B14F-4D97-AF65-F5344CB8AC3E}">
        <p14:creationId xmlns:p14="http://schemas.microsoft.com/office/powerpoint/2010/main" val="1121477909"/>
      </p:ext>
    </p:extLst>
  </p:cSld>
  <p:clrMapOvr>
    <a:masterClrMapping/>
  </p:clrMapOvr>
  <mc:AlternateContent xmlns:mc="http://schemas.openxmlformats.org/markup-compatibility/2006" xmlns:p14="http://schemas.microsoft.com/office/powerpoint/2010/main">
    <mc:Choice Requires="p14">
      <p:transition spd="slow" p14:dur="2000" advTm="35070"/>
    </mc:Choice>
    <mc:Fallback xmlns="">
      <p:transition spd="slow" advTm="3507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09600" y="1295400"/>
            <a:ext cx="10972800" cy="5334000"/>
          </a:xfrm>
        </p:spPr>
        <p:txBody>
          <a:bodyPr/>
          <a:lstStyle/>
          <a:p>
            <a:pPr marL="0" indent="0">
              <a:spcBef>
                <a:spcPts val="2400"/>
              </a:spcBef>
              <a:buNone/>
            </a:pPr>
            <a:r>
              <a:rPr lang="en-US" sz="2800" dirty="0" smtClean="0"/>
              <a:t>Cognitive load refers </a:t>
            </a:r>
            <a:r>
              <a:rPr lang="en-US" sz="2800" dirty="0"/>
              <a:t>to the total amount of information a human is trying to process in </a:t>
            </a:r>
            <a:r>
              <a:rPr lang="en-US" sz="2800" dirty="0" smtClean="0"/>
              <a:t>the working </a:t>
            </a:r>
            <a:r>
              <a:rPr lang="en-US" sz="2800" dirty="0"/>
              <a:t>memory at any one </a:t>
            </a:r>
            <a:r>
              <a:rPr lang="en-US" sz="2800" dirty="0" smtClean="0"/>
              <a:t>time</a:t>
            </a:r>
            <a:endParaRPr lang="en-US" sz="2800" dirty="0"/>
          </a:p>
          <a:p>
            <a:pPr marL="0" indent="0">
              <a:spcBef>
                <a:spcPts val="2400"/>
              </a:spcBef>
              <a:buNone/>
            </a:pPr>
            <a:r>
              <a:rPr lang="en-US" sz="2800" dirty="0" smtClean="0"/>
              <a:t>Exceeding the capacity of working memory (termed </a:t>
            </a:r>
            <a:r>
              <a:rPr lang="en-US" sz="2800" dirty="0" smtClean="0">
                <a:solidFill>
                  <a:srgbClr val="FFFF00"/>
                </a:solidFill>
              </a:rPr>
              <a:t>cognitive overload</a:t>
            </a:r>
            <a:r>
              <a:rPr lang="en-US" sz="2800" dirty="0" smtClean="0"/>
              <a:t>) leads to poor comprehension</a:t>
            </a:r>
            <a:endParaRPr lang="en-US" sz="2800" dirty="0"/>
          </a:p>
          <a:p>
            <a:pPr marL="0" indent="0">
              <a:spcBef>
                <a:spcPts val="2400"/>
              </a:spcBef>
              <a:buNone/>
            </a:pPr>
            <a:r>
              <a:rPr lang="en-US" sz="2800" dirty="0" smtClean="0"/>
              <a:t>There are </a:t>
            </a:r>
            <a:r>
              <a:rPr lang="en-US" sz="2800" dirty="0" smtClean="0">
                <a:solidFill>
                  <a:srgbClr val="FFFF00"/>
                </a:solidFill>
              </a:rPr>
              <a:t>three components </a:t>
            </a:r>
            <a:r>
              <a:rPr lang="en-US" sz="2800" dirty="0" smtClean="0"/>
              <a:t>of </a:t>
            </a:r>
            <a:r>
              <a:rPr lang="en-US" sz="2800" dirty="0"/>
              <a:t>cognitive load: </a:t>
            </a:r>
            <a:r>
              <a:rPr lang="en-US" sz="2800" dirty="0" smtClean="0"/>
              <a:t>intrinsic, germane, and extraneous </a:t>
            </a:r>
            <a:endParaRPr lang="en-US" sz="2800" dirty="0"/>
          </a:p>
          <a:p>
            <a:pPr marL="0" indent="0">
              <a:spcBef>
                <a:spcPts val="2400"/>
              </a:spcBef>
              <a:buNone/>
            </a:pPr>
            <a:r>
              <a:rPr lang="en-US" sz="2800" dirty="0" smtClean="0">
                <a:solidFill>
                  <a:srgbClr val="FFFF00"/>
                </a:solidFill>
              </a:rPr>
              <a:t>Extraneous load does not contribute to learning and can be modified by instructional design</a:t>
            </a:r>
          </a:p>
        </p:txBody>
      </p:sp>
    </p:spTree>
    <p:extLst>
      <p:ext uri="{BB962C8B-B14F-4D97-AF65-F5344CB8AC3E}">
        <p14:creationId xmlns:p14="http://schemas.microsoft.com/office/powerpoint/2010/main" val="2910998012"/>
      </p:ext>
    </p:extLst>
  </p:cSld>
  <p:clrMapOvr>
    <a:masterClrMapping/>
  </p:clrMapOvr>
  <mc:AlternateContent xmlns:mc="http://schemas.openxmlformats.org/markup-compatibility/2006" xmlns:p14="http://schemas.microsoft.com/office/powerpoint/2010/main">
    <mc:Choice Requires="p14">
      <p:transition spd="slow" p14:dur="2000" advTm="50547"/>
    </mc:Choice>
    <mc:Fallback xmlns="">
      <p:transition spd="slow" advTm="5054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Principles to Reduce Extraneous Load</a:t>
            </a:r>
            <a:endParaRPr lang="en-US" dirty="0"/>
          </a:p>
        </p:txBody>
      </p:sp>
      <p:sp>
        <p:nvSpPr>
          <p:cNvPr id="3" name="Content Placeholder 2"/>
          <p:cNvSpPr>
            <a:spLocks noGrp="1"/>
          </p:cNvSpPr>
          <p:nvPr>
            <p:ph idx="1"/>
          </p:nvPr>
        </p:nvSpPr>
        <p:spPr>
          <a:xfrm>
            <a:off x="609600" y="1447800"/>
            <a:ext cx="10972800" cy="4038600"/>
          </a:xfrm>
        </p:spPr>
        <p:txBody>
          <a:bodyPr/>
          <a:lstStyle/>
          <a:p>
            <a:pPr marL="0" indent="0">
              <a:buClr>
                <a:schemeClr val="tx1"/>
              </a:buClr>
              <a:buNone/>
            </a:pPr>
            <a:r>
              <a:rPr lang="en-US" sz="3200" dirty="0">
                <a:solidFill>
                  <a:srgbClr val="FFFF00"/>
                </a:solidFill>
              </a:rPr>
              <a:t>Signaling</a:t>
            </a:r>
            <a:r>
              <a:rPr lang="en-US" sz="3200" dirty="0"/>
              <a:t>: highlight essential words or images</a:t>
            </a:r>
          </a:p>
          <a:p>
            <a:pPr marL="0" indent="0">
              <a:buClr>
                <a:schemeClr val="tx1"/>
              </a:buClr>
              <a:buNone/>
            </a:pPr>
            <a:r>
              <a:rPr lang="en-US" sz="3200" dirty="0" smtClean="0">
                <a:solidFill>
                  <a:srgbClr val="FFFF00"/>
                </a:solidFill>
              </a:rPr>
              <a:t>Coherence</a:t>
            </a:r>
            <a:r>
              <a:rPr lang="en-US" sz="3200" dirty="0"/>
              <a:t>: </a:t>
            </a:r>
            <a:r>
              <a:rPr lang="en-US" sz="3200" dirty="0" smtClean="0"/>
              <a:t>delete </a:t>
            </a:r>
            <a:r>
              <a:rPr lang="en-US" sz="3200" dirty="0"/>
              <a:t>extraneous words or </a:t>
            </a:r>
            <a:r>
              <a:rPr lang="en-US" sz="3200" dirty="0" smtClean="0"/>
              <a:t>images</a:t>
            </a:r>
          </a:p>
          <a:p>
            <a:pPr marL="0" indent="0">
              <a:buClr>
                <a:schemeClr val="tx1"/>
              </a:buClr>
              <a:buNone/>
            </a:pPr>
            <a:r>
              <a:rPr lang="en-US" sz="3200" dirty="0" smtClean="0">
                <a:solidFill>
                  <a:srgbClr val="FFFF00"/>
                </a:solidFill>
              </a:rPr>
              <a:t>Spatial </a:t>
            </a:r>
            <a:r>
              <a:rPr lang="en-US" sz="3200" dirty="0">
                <a:solidFill>
                  <a:srgbClr val="FFFF00"/>
                </a:solidFill>
              </a:rPr>
              <a:t>contiguity</a:t>
            </a:r>
            <a:r>
              <a:rPr lang="en-US" sz="3200" dirty="0"/>
              <a:t>: </a:t>
            </a:r>
            <a:r>
              <a:rPr lang="en-US" sz="3200" dirty="0" smtClean="0"/>
              <a:t>put </a:t>
            </a:r>
            <a:r>
              <a:rPr lang="en-US" sz="3200" dirty="0"/>
              <a:t>essential words next to corresponding images </a:t>
            </a:r>
          </a:p>
          <a:p>
            <a:pPr marL="0" indent="0">
              <a:buClr>
                <a:schemeClr val="tx1"/>
              </a:buClr>
              <a:buNone/>
            </a:pPr>
            <a:r>
              <a:rPr lang="en-US" sz="3200" dirty="0">
                <a:solidFill>
                  <a:srgbClr val="FFFF00"/>
                </a:solidFill>
              </a:rPr>
              <a:t>Temporal contiguity</a:t>
            </a:r>
            <a:r>
              <a:rPr lang="en-US" sz="3200" dirty="0"/>
              <a:t>: p</a:t>
            </a:r>
            <a:r>
              <a:rPr lang="en-US" sz="3200" dirty="0" smtClean="0"/>
              <a:t>resent </a:t>
            </a:r>
            <a:r>
              <a:rPr lang="en-US" sz="3200" dirty="0"/>
              <a:t>corresponding text and images </a:t>
            </a:r>
            <a:r>
              <a:rPr lang="en-US" sz="3200" dirty="0" smtClean="0"/>
              <a:t>simultaneously</a:t>
            </a:r>
          </a:p>
          <a:p>
            <a:pPr marL="0" indent="0">
              <a:buClr>
                <a:schemeClr val="tx1"/>
              </a:buClr>
              <a:buNone/>
            </a:pPr>
            <a:r>
              <a:rPr lang="en-US" sz="3200" dirty="0" smtClean="0">
                <a:solidFill>
                  <a:srgbClr val="FFFF00"/>
                </a:solidFill>
              </a:rPr>
              <a:t>Redundancy</a:t>
            </a:r>
            <a:r>
              <a:rPr lang="en-US" sz="3200" dirty="0" smtClean="0"/>
              <a:t>: </a:t>
            </a:r>
            <a:r>
              <a:rPr lang="en-US" sz="3200" dirty="0"/>
              <a:t>delete/reduce redundant text </a:t>
            </a:r>
          </a:p>
          <a:p>
            <a:pPr>
              <a:buClr>
                <a:schemeClr val="tx1"/>
              </a:buClr>
            </a:pPr>
            <a:endParaRPr lang="en-US" sz="3200" dirty="0" smtClean="0"/>
          </a:p>
          <a:p>
            <a:pPr marL="0" indent="0">
              <a:buNone/>
            </a:pPr>
            <a:endParaRPr lang="en-US" sz="4000" dirty="0" smtClean="0"/>
          </a:p>
          <a:p>
            <a:pPr marL="0" indent="0">
              <a:buNone/>
            </a:pPr>
            <a:endParaRPr lang="en-US" sz="4000" dirty="0"/>
          </a:p>
          <a:p>
            <a:endParaRPr lang="en-US" dirty="0"/>
          </a:p>
        </p:txBody>
      </p:sp>
    </p:spTree>
    <p:custDataLst>
      <p:tags r:id="rId1"/>
    </p:custDataLst>
    <p:extLst>
      <p:ext uri="{BB962C8B-B14F-4D97-AF65-F5344CB8AC3E}">
        <p14:creationId xmlns:p14="http://schemas.microsoft.com/office/powerpoint/2010/main" val="187855562"/>
      </p:ext>
    </p:extLst>
  </p:cSld>
  <p:clrMapOvr>
    <a:masterClrMapping/>
  </p:clrMapOvr>
  <mc:AlternateContent xmlns:mc="http://schemas.openxmlformats.org/markup-compatibility/2006" xmlns:p14="http://schemas.microsoft.com/office/powerpoint/2010/main">
    <mc:Choice Requires="p14">
      <p:transition spd="slow" p14:dur="2000" advTm="42126"/>
    </mc:Choice>
    <mc:Fallback xmlns="">
      <p:transition spd="slow" advTm="42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09600" y="1295401"/>
            <a:ext cx="10972800" cy="4343400"/>
          </a:xfrm>
        </p:spPr>
        <p:txBody>
          <a:bodyPr/>
          <a:lstStyle/>
          <a:p>
            <a:pPr marL="0" indent="0">
              <a:buNone/>
            </a:pPr>
            <a:r>
              <a:rPr lang="en-US" sz="2800" dirty="0" smtClean="0"/>
              <a:t>Chandler</a:t>
            </a:r>
            <a:r>
              <a:rPr lang="en-US" sz="2800" dirty="0"/>
              <a:t>, P.; Sweller, J. (1991</a:t>
            </a:r>
            <a:r>
              <a:rPr lang="en-US" sz="2800" dirty="0" smtClean="0"/>
              <a:t>). “Cognitive Load Theory and the Format of Instruction.” Cognition </a:t>
            </a:r>
            <a:r>
              <a:rPr lang="en-US" sz="2800" dirty="0"/>
              <a:t>and Instruction. 8 (4): 293–332</a:t>
            </a:r>
            <a:r>
              <a:rPr lang="en-US" sz="2800" dirty="0" smtClean="0"/>
              <a:t>.</a:t>
            </a:r>
          </a:p>
          <a:p>
            <a:pPr marL="0" indent="0">
              <a:buNone/>
            </a:pPr>
            <a:endParaRPr lang="en-US" sz="2800" dirty="0"/>
          </a:p>
          <a:p>
            <a:pPr marL="0" indent="0">
              <a:buNone/>
            </a:pPr>
            <a:r>
              <a:rPr lang="en-US" sz="2800" dirty="0">
                <a:solidFill>
                  <a:srgbClr val="FFFF00"/>
                </a:solidFill>
              </a:rPr>
              <a:t>Mayer, R. (2009). Frontmatter. In </a:t>
            </a:r>
            <a:r>
              <a:rPr lang="en-US" sz="2800" i="1" dirty="0">
                <a:solidFill>
                  <a:srgbClr val="FFFF00"/>
                </a:solidFill>
              </a:rPr>
              <a:t>Multimedia Learning</a:t>
            </a:r>
            <a:r>
              <a:rPr lang="en-US" sz="2800" dirty="0">
                <a:solidFill>
                  <a:srgbClr val="FFFF00"/>
                </a:solidFill>
              </a:rPr>
              <a:t> (pp. I-Vi). Cambridge: Cambridge University Press.</a:t>
            </a:r>
          </a:p>
          <a:p>
            <a:pPr marL="0" indent="0">
              <a:buNone/>
            </a:pPr>
            <a:r>
              <a:rPr lang="en-US" sz="2800" dirty="0" smtClean="0"/>
              <a:t> </a:t>
            </a:r>
          </a:p>
          <a:p>
            <a:pPr marL="0" indent="0">
              <a:buNone/>
            </a:pPr>
            <a:r>
              <a:rPr lang="en-US" sz="2800" dirty="0"/>
              <a:t>Sweller, J.; Van Merriënboer, J. &amp; Paas, F. (1998). "Cognitive architecture and instructional design</a:t>
            </a:r>
            <a:r>
              <a:rPr lang="en-US" sz="2800" dirty="0" smtClean="0"/>
              <a:t>". Educational Psychology Review. 10 (3): 251–296. </a:t>
            </a:r>
            <a:endParaRPr lang="en-US" sz="2800" dirty="0"/>
          </a:p>
        </p:txBody>
      </p:sp>
    </p:spTree>
    <p:extLst>
      <p:ext uri="{BB962C8B-B14F-4D97-AF65-F5344CB8AC3E}">
        <p14:creationId xmlns:p14="http://schemas.microsoft.com/office/powerpoint/2010/main" val="3614544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a:t>
            </a:r>
            <a:r>
              <a:rPr lang="en-US" dirty="0" smtClean="0">
                <a:solidFill>
                  <a:srgbClr val="FFFF00"/>
                </a:solidFill>
              </a:rPr>
              <a:t>Overload</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endParaRPr lang="en-US" sz="3200" dirty="0" smtClean="0"/>
          </a:p>
          <a:p>
            <a:pPr marL="0" indent="0">
              <a:buNone/>
            </a:pPr>
            <a:r>
              <a:rPr lang="en-US" sz="3200" dirty="0" smtClean="0"/>
              <a:t>If </a:t>
            </a:r>
            <a:r>
              <a:rPr lang="en-US" sz="3200" dirty="0"/>
              <a:t>too much information is presented, </a:t>
            </a:r>
            <a:r>
              <a:rPr lang="en-US" sz="3200" dirty="0" smtClean="0"/>
              <a:t>the capacity of working </a:t>
            </a:r>
            <a:r>
              <a:rPr lang="en-US" sz="3200" dirty="0"/>
              <a:t>memory </a:t>
            </a:r>
            <a:r>
              <a:rPr lang="en-US" sz="3200" dirty="0" smtClean="0"/>
              <a:t>is exceeded </a:t>
            </a:r>
            <a:r>
              <a:rPr lang="en-US" sz="3200" dirty="0"/>
              <a:t>and </a:t>
            </a:r>
            <a:r>
              <a:rPr lang="en-US" sz="3200" dirty="0" smtClean="0"/>
              <a:t>some information is lost: this is referred to as </a:t>
            </a:r>
            <a:r>
              <a:rPr lang="en-US" sz="3200" dirty="0" smtClean="0">
                <a:solidFill>
                  <a:srgbClr val="FFFF00"/>
                </a:solidFill>
              </a:rPr>
              <a:t>cognitive overload</a:t>
            </a:r>
            <a:endParaRPr lang="en-US" sz="3200" dirty="0">
              <a:solidFill>
                <a:srgbClr val="FFFF00"/>
              </a:solidFill>
            </a:endParaRPr>
          </a:p>
          <a:p>
            <a:endParaRPr lang="en-US" sz="3200" dirty="0"/>
          </a:p>
          <a:p>
            <a:pPr marL="0" indent="0">
              <a:buNone/>
            </a:pPr>
            <a:r>
              <a:rPr lang="en-US" sz="3200" dirty="0" smtClean="0"/>
              <a:t>Cognitive overload </a:t>
            </a:r>
            <a:r>
              <a:rPr lang="en-US" sz="3200" dirty="0">
                <a:solidFill>
                  <a:srgbClr val="FFFF00"/>
                </a:solidFill>
              </a:rPr>
              <a:t>hinders </a:t>
            </a:r>
            <a:r>
              <a:rPr lang="en-US" sz="3200" dirty="0" smtClean="0">
                <a:solidFill>
                  <a:srgbClr val="FFFF00"/>
                </a:solidFill>
              </a:rPr>
              <a:t>learning</a:t>
            </a:r>
            <a:r>
              <a:rPr lang="en-US" sz="3200" dirty="0"/>
              <a:t> </a:t>
            </a:r>
            <a:r>
              <a:rPr lang="en-US" sz="3200" dirty="0" smtClean="0"/>
              <a:t>and leads to </a:t>
            </a:r>
            <a:r>
              <a:rPr lang="en-US" sz="3200" dirty="0" smtClean="0">
                <a:solidFill>
                  <a:srgbClr val="FFFF00"/>
                </a:solidFill>
              </a:rPr>
              <a:t>poor comprehension</a:t>
            </a:r>
            <a:endParaRPr lang="en-US" sz="4000" dirty="0"/>
          </a:p>
        </p:txBody>
      </p:sp>
    </p:spTree>
    <p:extLst>
      <p:ext uri="{BB962C8B-B14F-4D97-AF65-F5344CB8AC3E}">
        <p14:creationId xmlns:p14="http://schemas.microsoft.com/office/powerpoint/2010/main" val="928224667"/>
      </p:ext>
    </p:extLst>
  </p:cSld>
  <p:clrMapOvr>
    <a:masterClrMapping/>
  </p:clrMapOvr>
  <mc:AlternateContent xmlns:mc="http://schemas.openxmlformats.org/markup-compatibility/2006" xmlns:p14="http://schemas.microsoft.com/office/powerpoint/2010/main">
    <mc:Choice Requires="p14">
      <p:transition spd="slow" p14:dur="2000" advTm="25422"/>
    </mc:Choice>
    <mc:Fallback xmlns="">
      <p:transition spd="slow" advTm="2542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28758" y="3048000"/>
            <a:ext cx="10729504" cy="3273508"/>
            <a:chOff x="728758" y="3203492"/>
            <a:chExt cx="10729504" cy="3273508"/>
          </a:xfrm>
        </p:grpSpPr>
        <p:sp>
          <p:nvSpPr>
            <p:cNvPr id="3" name="Rectangle 2"/>
            <p:cNvSpPr/>
            <p:nvPr/>
          </p:nvSpPr>
          <p:spPr>
            <a:xfrm>
              <a:off x="733738" y="3203492"/>
              <a:ext cx="10724524" cy="10511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Components of Total Cognitive Capacity</a:t>
              </a:r>
              <a:endParaRPr lang="en-US" sz="3600" dirty="0"/>
            </a:p>
          </p:txBody>
        </p:sp>
        <p:sp>
          <p:nvSpPr>
            <p:cNvPr id="4" name="Rectangle 3"/>
            <p:cNvSpPr/>
            <p:nvPr/>
          </p:nvSpPr>
          <p:spPr>
            <a:xfrm>
              <a:off x="728758" y="5410199"/>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Intrinsic Load</a:t>
              </a:r>
              <a:endParaRPr lang="en-US" sz="2800" dirty="0">
                <a:solidFill>
                  <a:schemeClr val="tx1"/>
                </a:solidFill>
              </a:endParaRPr>
            </a:p>
          </p:txBody>
        </p:sp>
        <p:sp>
          <p:nvSpPr>
            <p:cNvPr id="5" name="Rectangle 4"/>
            <p:cNvSpPr/>
            <p:nvPr/>
          </p:nvSpPr>
          <p:spPr>
            <a:xfrm>
              <a:off x="4381500" y="5410199"/>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Germane Load</a:t>
              </a:r>
              <a:endParaRPr lang="en-US" sz="2800" dirty="0"/>
            </a:p>
          </p:txBody>
        </p:sp>
        <p:sp>
          <p:nvSpPr>
            <p:cNvPr id="6" name="Rectangle 5"/>
            <p:cNvSpPr/>
            <p:nvPr/>
          </p:nvSpPr>
          <p:spPr>
            <a:xfrm>
              <a:off x="8001000" y="5410200"/>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Extraneous Load</a:t>
              </a:r>
              <a:endParaRPr lang="en-US" sz="2800" dirty="0"/>
            </a:p>
          </p:txBody>
        </p:sp>
        <p:cxnSp>
          <p:nvCxnSpPr>
            <p:cNvPr id="7" name="Straight Connector 6"/>
            <p:cNvCxnSpPr>
              <a:stCxn id="3" idx="2"/>
              <a:endCxn id="5" idx="0"/>
            </p:cNvCxnSpPr>
            <p:nvPr/>
          </p:nvCxnSpPr>
          <p:spPr>
            <a:xfrm>
              <a:off x="6096000" y="4254676"/>
              <a:ext cx="0" cy="11555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7000" y="4803692"/>
              <a:ext cx="3435536" cy="9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69311" y="4815567"/>
              <a:ext cx="3435536" cy="9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4790569"/>
              <a:ext cx="0" cy="619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504847" y="4812149"/>
              <a:ext cx="0" cy="598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r>
              <a:rPr lang="en-US" dirty="0" smtClean="0"/>
              <a:t>Components of Cognitive Load</a:t>
            </a:r>
            <a:endParaRPr lang="en-US" dirty="0"/>
          </a:p>
        </p:txBody>
      </p:sp>
      <p:sp>
        <p:nvSpPr>
          <p:cNvPr id="15" name="Title 1"/>
          <p:cNvSpPr txBox="1">
            <a:spLocks/>
          </p:cNvSpPr>
          <p:nvPr/>
        </p:nvSpPr>
        <p:spPr bwMode="auto">
          <a:xfrm>
            <a:off x="609600" y="1295400"/>
            <a:ext cx="10972800" cy="146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0" i="0" u="none">
                <a:solidFill>
                  <a:schemeClr val="tx1"/>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kern="0" dirty="0" smtClean="0"/>
              <a:t>One goal of </a:t>
            </a:r>
            <a:r>
              <a:rPr lang="en-US" sz="3200" kern="0" dirty="0"/>
              <a:t>presentation design is </a:t>
            </a:r>
            <a:r>
              <a:rPr lang="en-US" sz="3200" kern="0" dirty="0" smtClean="0"/>
              <a:t>to limit </a:t>
            </a:r>
            <a:r>
              <a:rPr lang="en-US" sz="3200" kern="0" dirty="0"/>
              <a:t>cognitive </a:t>
            </a:r>
            <a:r>
              <a:rPr lang="en-US" sz="3200" kern="0" dirty="0" smtClean="0"/>
              <a:t>load. Understanding the components of cognitive capacity can help improve presentation design:</a:t>
            </a:r>
            <a:endParaRPr lang="en-US" sz="3200" kern="0" dirty="0"/>
          </a:p>
        </p:txBody>
      </p:sp>
    </p:spTree>
    <p:extLst>
      <p:ext uri="{BB962C8B-B14F-4D97-AF65-F5344CB8AC3E}">
        <p14:creationId xmlns:p14="http://schemas.microsoft.com/office/powerpoint/2010/main" val="105070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8758" y="3886200"/>
            <a:ext cx="10734483" cy="2046714"/>
          </a:xfrm>
          <a:prstGeom prst="rect">
            <a:avLst/>
          </a:prstGeom>
        </p:spPr>
        <p:txBody>
          <a:bodyPr wrap="square">
            <a:spAutoFit/>
          </a:bodyPr>
          <a:lstStyle/>
          <a:p>
            <a:pPr>
              <a:spcBef>
                <a:spcPts val="1800"/>
              </a:spcBef>
            </a:pPr>
            <a:r>
              <a:rPr lang="en-US" sz="2800" dirty="0" smtClean="0">
                <a:solidFill>
                  <a:srgbClr val="FFFF00"/>
                </a:solidFill>
              </a:rPr>
              <a:t>Intrinsic load </a:t>
            </a:r>
            <a:r>
              <a:rPr lang="en-US" sz="2800" dirty="0" smtClean="0"/>
              <a:t>– the inherent difficulty associated with a specific topic. </a:t>
            </a:r>
            <a:endParaRPr lang="en-US" sz="2800" dirty="0"/>
          </a:p>
          <a:p>
            <a:pPr>
              <a:spcBef>
                <a:spcPts val="1800"/>
              </a:spcBef>
            </a:pPr>
            <a:r>
              <a:rPr lang="en-US" sz="2800" dirty="0" smtClean="0"/>
              <a:t>For example: Teaching basic addition (1 + 1 = 2) is intrinsically less difficult than teaching algebra (4x + 3 = 11).</a:t>
            </a:r>
            <a:endParaRPr lang="en-US" sz="2800" dirty="0"/>
          </a:p>
        </p:txBody>
      </p:sp>
      <p:grpSp>
        <p:nvGrpSpPr>
          <p:cNvPr id="14" name="Group 13"/>
          <p:cNvGrpSpPr/>
          <p:nvPr/>
        </p:nvGrpSpPr>
        <p:grpSpPr>
          <a:xfrm>
            <a:off x="728758" y="228600"/>
            <a:ext cx="10729504" cy="3273508"/>
            <a:chOff x="728758" y="3203492"/>
            <a:chExt cx="10729504" cy="3273508"/>
          </a:xfrm>
        </p:grpSpPr>
        <p:sp>
          <p:nvSpPr>
            <p:cNvPr id="15" name="Rectangle 14"/>
            <p:cNvSpPr/>
            <p:nvPr/>
          </p:nvSpPr>
          <p:spPr>
            <a:xfrm>
              <a:off x="733738" y="3203492"/>
              <a:ext cx="10724524" cy="10511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Components of Total Cognitive Capacity</a:t>
              </a:r>
              <a:endParaRPr lang="en-US" sz="3600" dirty="0"/>
            </a:p>
          </p:txBody>
        </p:sp>
        <p:sp>
          <p:nvSpPr>
            <p:cNvPr id="16" name="Rectangle 15"/>
            <p:cNvSpPr/>
            <p:nvPr/>
          </p:nvSpPr>
          <p:spPr>
            <a:xfrm>
              <a:off x="728758" y="5410199"/>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Intrinsic Load</a:t>
              </a:r>
              <a:endParaRPr lang="en-US" sz="2800" dirty="0">
                <a:solidFill>
                  <a:srgbClr val="FFFF00"/>
                </a:solidFill>
              </a:endParaRPr>
            </a:p>
          </p:txBody>
        </p:sp>
        <p:sp>
          <p:nvSpPr>
            <p:cNvPr id="17" name="Rectangle 16"/>
            <p:cNvSpPr/>
            <p:nvPr/>
          </p:nvSpPr>
          <p:spPr>
            <a:xfrm>
              <a:off x="4381500" y="5410199"/>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Germane Load</a:t>
              </a:r>
              <a:endParaRPr lang="en-US" sz="2800" dirty="0"/>
            </a:p>
          </p:txBody>
        </p:sp>
        <p:sp>
          <p:nvSpPr>
            <p:cNvPr id="18" name="Rectangle 17"/>
            <p:cNvSpPr/>
            <p:nvPr/>
          </p:nvSpPr>
          <p:spPr>
            <a:xfrm>
              <a:off x="8001000" y="5410200"/>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Extraneous Load</a:t>
              </a:r>
              <a:endParaRPr lang="en-US" sz="2800" dirty="0"/>
            </a:p>
          </p:txBody>
        </p:sp>
        <p:cxnSp>
          <p:nvCxnSpPr>
            <p:cNvPr id="19" name="Straight Connector 18"/>
            <p:cNvCxnSpPr>
              <a:stCxn id="15" idx="2"/>
              <a:endCxn id="17" idx="0"/>
            </p:cNvCxnSpPr>
            <p:nvPr/>
          </p:nvCxnSpPr>
          <p:spPr>
            <a:xfrm>
              <a:off x="6096000" y="4254676"/>
              <a:ext cx="0" cy="11555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67000" y="4803692"/>
              <a:ext cx="3435536" cy="9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69311" y="4815567"/>
              <a:ext cx="3435536" cy="9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67000" y="4790569"/>
              <a:ext cx="0" cy="619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504847" y="4812149"/>
              <a:ext cx="0" cy="598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86625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8717" y="3886200"/>
            <a:ext cx="10724524" cy="1615827"/>
          </a:xfrm>
          <a:prstGeom prst="rect">
            <a:avLst/>
          </a:prstGeom>
        </p:spPr>
        <p:txBody>
          <a:bodyPr wrap="square">
            <a:spAutoFit/>
          </a:bodyPr>
          <a:lstStyle/>
          <a:p>
            <a:pPr>
              <a:spcBef>
                <a:spcPts val="1800"/>
              </a:spcBef>
            </a:pPr>
            <a:r>
              <a:rPr lang="en-US" sz="2800" dirty="0" smtClean="0">
                <a:solidFill>
                  <a:srgbClr val="FFFF00"/>
                </a:solidFill>
              </a:rPr>
              <a:t>Germane load </a:t>
            </a:r>
            <a:r>
              <a:rPr lang="en-US" sz="2800" dirty="0"/>
              <a:t>– </a:t>
            </a:r>
            <a:r>
              <a:rPr lang="en-US" sz="2800" dirty="0" smtClean="0"/>
              <a:t>the organization and integration of information into schemas (or conceptual models).</a:t>
            </a:r>
            <a:endParaRPr lang="en-US" sz="2800" dirty="0"/>
          </a:p>
          <a:p>
            <a:pPr>
              <a:spcBef>
                <a:spcPts val="1800"/>
              </a:spcBef>
            </a:pPr>
            <a:r>
              <a:rPr lang="en-US" sz="2800" dirty="0" smtClean="0"/>
              <a:t>Conceptualization leads to meaningful learning of complex topics.</a:t>
            </a:r>
            <a:endParaRPr lang="en-US" sz="2800" dirty="0"/>
          </a:p>
        </p:txBody>
      </p:sp>
      <p:grpSp>
        <p:nvGrpSpPr>
          <p:cNvPr id="14" name="Group 13"/>
          <p:cNvGrpSpPr/>
          <p:nvPr/>
        </p:nvGrpSpPr>
        <p:grpSpPr>
          <a:xfrm>
            <a:off x="728758" y="228600"/>
            <a:ext cx="10729504" cy="3273508"/>
            <a:chOff x="728758" y="3203492"/>
            <a:chExt cx="10729504" cy="3273508"/>
          </a:xfrm>
        </p:grpSpPr>
        <p:sp>
          <p:nvSpPr>
            <p:cNvPr id="15" name="Rectangle 14"/>
            <p:cNvSpPr/>
            <p:nvPr/>
          </p:nvSpPr>
          <p:spPr>
            <a:xfrm>
              <a:off x="733738" y="3203492"/>
              <a:ext cx="10724524" cy="10511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Components of Total Cognitive Capacity</a:t>
              </a:r>
              <a:endParaRPr lang="en-US" sz="3600" dirty="0"/>
            </a:p>
          </p:txBody>
        </p:sp>
        <p:sp>
          <p:nvSpPr>
            <p:cNvPr id="16" name="Rectangle 15"/>
            <p:cNvSpPr/>
            <p:nvPr/>
          </p:nvSpPr>
          <p:spPr>
            <a:xfrm>
              <a:off x="728758" y="5410199"/>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Intrinsic Load</a:t>
              </a:r>
              <a:endParaRPr lang="en-US" sz="2800" dirty="0">
                <a:solidFill>
                  <a:schemeClr val="tx1"/>
                </a:solidFill>
              </a:endParaRPr>
            </a:p>
          </p:txBody>
        </p:sp>
        <p:sp>
          <p:nvSpPr>
            <p:cNvPr id="17" name="Rectangle 16"/>
            <p:cNvSpPr/>
            <p:nvPr/>
          </p:nvSpPr>
          <p:spPr>
            <a:xfrm>
              <a:off x="4381500" y="5410199"/>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Germane Load</a:t>
              </a:r>
              <a:endParaRPr lang="en-US" sz="2800" dirty="0">
                <a:solidFill>
                  <a:srgbClr val="FFFF00"/>
                </a:solidFill>
              </a:endParaRPr>
            </a:p>
          </p:txBody>
        </p:sp>
        <p:sp>
          <p:nvSpPr>
            <p:cNvPr id="18" name="Rectangle 17"/>
            <p:cNvSpPr/>
            <p:nvPr/>
          </p:nvSpPr>
          <p:spPr>
            <a:xfrm>
              <a:off x="8001000" y="5410200"/>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Extraneous Load</a:t>
              </a:r>
              <a:endParaRPr lang="en-US" sz="2800" dirty="0"/>
            </a:p>
          </p:txBody>
        </p:sp>
        <p:cxnSp>
          <p:nvCxnSpPr>
            <p:cNvPr id="19" name="Straight Connector 18"/>
            <p:cNvCxnSpPr>
              <a:stCxn id="15" idx="2"/>
              <a:endCxn id="17" idx="0"/>
            </p:cNvCxnSpPr>
            <p:nvPr/>
          </p:nvCxnSpPr>
          <p:spPr>
            <a:xfrm>
              <a:off x="6096000" y="4254676"/>
              <a:ext cx="0" cy="11555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67000" y="4803692"/>
              <a:ext cx="3435536" cy="9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69311" y="4815567"/>
              <a:ext cx="3435536" cy="9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67000" y="4790569"/>
              <a:ext cx="0" cy="619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504847" y="4812149"/>
              <a:ext cx="0" cy="598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5305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38716" y="3886200"/>
            <a:ext cx="10724525" cy="2708434"/>
          </a:xfrm>
          <a:prstGeom prst="rect">
            <a:avLst/>
          </a:prstGeom>
          <a:noFill/>
          <a:ln>
            <a:noFill/>
          </a:ln>
        </p:spPr>
        <p:txBody>
          <a:bodyPr wrap="square" rtlCol="0">
            <a:spAutoFit/>
          </a:bodyPr>
          <a:lstStyle/>
          <a:p>
            <a:pPr>
              <a:spcBef>
                <a:spcPts val="1800"/>
              </a:spcBef>
            </a:pPr>
            <a:r>
              <a:rPr lang="en-US" sz="2800" dirty="0" smtClean="0">
                <a:solidFill>
                  <a:srgbClr val="FFFF00"/>
                </a:solidFill>
                <a:latin typeface="+mn-lt"/>
              </a:rPr>
              <a:t>Extraneous load </a:t>
            </a:r>
            <a:r>
              <a:rPr lang="en-US" sz="2800" dirty="0" smtClean="0">
                <a:latin typeface="+mn-lt"/>
              </a:rPr>
              <a:t>does not contribute to learning. </a:t>
            </a:r>
          </a:p>
          <a:p>
            <a:pPr>
              <a:spcBef>
                <a:spcPts val="1800"/>
              </a:spcBef>
            </a:pPr>
            <a:r>
              <a:rPr lang="en-US" sz="2800" dirty="0" smtClean="0">
                <a:latin typeface="+mn-lt"/>
              </a:rPr>
              <a:t>It is created by the manner in which information is presented.</a:t>
            </a:r>
          </a:p>
          <a:p>
            <a:pPr>
              <a:spcBef>
                <a:spcPts val="1800"/>
              </a:spcBef>
            </a:pPr>
            <a:r>
              <a:rPr lang="en-US" sz="2800" dirty="0" smtClean="0">
                <a:latin typeface="+mn-lt"/>
              </a:rPr>
              <a:t>Minimizing extraneous load through appropriate instructional design allows more working memory to be available for germane processing.</a:t>
            </a:r>
          </a:p>
        </p:txBody>
      </p:sp>
      <p:grpSp>
        <p:nvGrpSpPr>
          <p:cNvPr id="15" name="Group 14"/>
          <p:cNvGrpSpPr/>
          <p:nvPr/>
        </p:nvGrpSpPr>
        <p:grpSpPr>
          <a:xfrm>
            <a:off x="728758" y="228600"/>
            <a:ext cx="10729504" cy="3273508"/>
            <a:chOff x="728758" y="3203492"/>
            <a:chExt cx="10729504" cy="3273508"/>
          </a:xfrm>
        </p:grpSpPr>
        <p:sp>
          <p:nvSpPr>
            <p:cNvPr id="16" name="Rectangle 15"/>
            <p:cNvSpPr/>
            <p:nvPr/>
          </p:nvSpPr>
          <p:spPr>
            <a:xfrm>
              <a:off x="733738" y="3203492"/>
              <a:ext cx="10724524" cy="10511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Components of Total Cognitive Capacity</a:t>
              </a:r>
              <a:endParaRPr lang="en-US" sz="3600" dirty="0"/>
            </a:p>
          </p:txBody>
        </p:sp>
        <p:sp>
          <p:nvSpPr>
            <p:cNvPr id="17" name="Rectangle 16"/>
            <p:cNvSpPr/>
            <p:nvPr/>
          </p:nvSpPr>
          <p:spPr>
            <a:xfrm>
              <a:off x="728758" y="5410199"/>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Intrinsic Load</a:t>
              </a:r>
              <a:endParaRPr lang="en-US" sz="2800" dirty="0">
                <a:solidFill>
                  <a:schemeClr val="tx1"/>
                </a:solidFill>
              </a:endParaRPr>
            </a:p>
          </p:txBody>
        </p:sp>
        <p:sp>
          <p:nvSpPr>
            <p:cNvPr id="18" name="Rectangle 17"/>
            <p:cNvSpPr/>
            <p:nvPr/>
          </p:nvSpPr>
          <p:spPr>
            <a:xfrm>
              <a:off x="4381500" y="5410199"/>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Germane Load</a:t>
              </a:r>
              <a:endParaRPr lang="en-US" sz="2800" dirty="0"/>
            </a:p>
          </p:txBody>
        </p:sp>
        <p:sp>
          <p:nvSpPr>
            <p:cNvPr id="19" name="Rectangle 18"/>
            <p:cNvSpPr/>
            <p:nvPr/>
          </p:nvSpPr>
          <p:spPr>
            <a:xfrm>
              <a:off x="8001000" y="5410200"/>
              <a:ext cx="3429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Extraneous Load</a:t>
              </a:r>
              <a:endParaRPr lang="en-US" sz="2800" dirty="0">
                <a:solidFill>
                  <a:srgbClr val="FFFF00"/>
                </a:solidFill>
              </a:endParaRPr>
            </a:p>
          </p:txBody>
        </p:sp>
        <p:cxnSp>
          <p:nvCxnSpPr>
            <p:cNvPr id="21" name="Straight Connector 20"/>
            <p:cNvCxnSpPr>
              <a:stCxn id="16" idx="2"/>
              <a:endCxn id="18" idx="0"/>
            </p:cNvCxnSpPr>
            <p:nvPr/>
          </p:nvCxnSpPr>
          <p:spPr>
            <a:xfrm>
              <a:off x="6096000" y="4254676"/>
              <a:ext cx="0" cy="11555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67000" y="4803692"/>
              <a:ext cx="3435536" cy="9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69311" y="4815567"/>
              <a:ext cx="3435536" cy="9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67000" y="4790569"/>
              <a:ext cx="0" cy="619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504847" y="4812149"/>
              <a:ext cx="0" cy="598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7481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Principles to Reduce Extraneous </a:t>
            </a:r>
            <a:r>
              <a:rPr lang="en-US" dirty="0" smtClean="0"/>
              <a:t>Load</a:t>
            </a:r>
            <a:endParaRPr lang="en-US" dirty="0"/>
          </a:p>
        </p:txBody>
      </p:sp>
      <p:sp>
        <p:nvSpPr>
          <p:cNvPr id="3" name="Content Placeholder 2"/>
          <p:cNvSpPr>
            <a:spLocks noGrp="1"/>
          </p:cNvSpPr>
          <p:nvPr>
            <p:ph idx="1"/>
          </p:nvPr>
        </p:nvSpPr>
        <p:spPr>
          <a:xfrm>
            <a:off x="609600" y="1295401"/>
            <a:ext cx="5257800" cy="3276600"/>
          </a:xfrm>
        </p:spPr>
        <p:txBody>
          <a:bodyPr/>
          <a:lstStyle/>
          <a:p>
            <a:r>
              <a:rPr lang="en-US" sz="3200" dirty="0" smtClean="0"/>
              <a:t>Signaling</a:t>
            </a:r>
          </a:p>
          <a:p>
            <a:r>
              <a:rPr lang="en-US" sz="3200" dirty="0"/>
              <a:t>Coherence</a:t>
            </a:r>
          </a:p>
          <a:p>
            <a:r>
              <a:rPr lang="en-US" sz="3200" dirty="0" smtClean="0"/>
              <a:t>Spatial contiguity</a:t>
            </a:r>
          </a:p>
          <a:p>
            <a:r>
              <a:rPr lang="en-US" sz="3200" dirty="0" smtClean="0"/>
              <a:t>Temporal </a:t>
            </a:r>
            <a:r>
              <a:rPr lang="en-US" sz="3200" dirty="0"/>
              <a:t>contiguity</a:t>
            </a:r>
          </a:p>
          <a:p>
            <a:r>
              <a:rPr lang="en-US" sz="3200" dirty="0"/>
              <a:t>Redundancy</a:t>
            </a:r>
          </a:p>
          <a:p>
            <a:endParaRPr lang="en-US" sz="3200" dirty="0" smtClean="0"/>
          </a:p>
        </p:txBody>
      </p:sp>
      <p:sp>
        <p:nvSpPr>
          <p:cNvPr id="4" name="Rectangle 3"/>
          <p:cNvSpPr/>
          <p:nvPr/>
        </p:nvSpPr>
        <p:spPr>
          <a:xfrm>
            <a:off x="609600" y="4419600"/>
            <a:ext cx="10972800" cy="2277547"/>
          </a:xfrm>
          <a:prstGeom prst="rect">
            <a:avLst/>
          </a:prstGeom>
          <a:ln>
            <a:solidFill>
              <a:schemeClr val="tx1"/>
            </a:solidFill>
          </a:ln>
        </p:spPr>
        <p:txBody>
          <a:bodyPr wrap="square">
            <a:spAutoFit/>
          </a:bodyPr>
          <a:lstStyle/>
          <a:p>
            <a:pPr>
              <a:spcBef>
                <a:spcPts val="1800"/>
              </a:spcBef>
            </a:pPr>
            <a:r>
              <a:rPr lang="en-US" sz="2800" dirty="0" smtClean="0"/>
              <a:t>A </a:t>
            </a:r>
            <a:r>
              <a:rPr lang="en-US" sz="2800" dirty="0" smtClean="0">
                <a:solidFill>
                  <a:srgbClr val="FFFF00"/>
                </a:solidFill>
              </a:rPr>
              <a:t>poorly designed slide </a:t>
            </a:r>
            <a:r>
              <a:rPr lang="en-US" sz="2800" dirty="0" smtClean="0"/>
              <a:t>will be presented for each principle.</a:t>
            </a:r>
          </a:p>
          <a:p>
            <a:pPr>
              <a:spcBef>
                <a:spcPts val="1800"/>
              </a:spcBef>
            </a:pPr>
            <a:r>
              <a:rPr lang="en-US" sz="2800" dirty="0" smtClean="0"/>
              <a:t>Think about how the slide could be modified to reduce extraneous processing by </a:t>
            </a:r>
            <a:r>
              <a:rPr lang="en-US" sz="2800" dirty="0" smtClean="0">
                <a:solidFill>
                  <a:srgbClr val="FFFF00"/>
                </a:solidFill>
              </a:rPr>
              <a:t>implementing the principle</a:t>
            </a:r>
            <a:r>
              <a:rPr lang="en-US" sz="2800" dirty="0" smtClean="0"/>
              <a:t>. </a:t>
            </a:r>
          </a:p>
          <a:p>
            <a:pPr>
              <a:spcBef>
                <a:spcPts val="1800"/>
              </a:spcBef>
            </a:pPr>
            <a:r>
              <a:rPr lang="en-US" sz="2800" dirty="0" smtClean="0"/>
              <a:t>A </a:t>
            </a:r>
            <a:r>
              <a:rPr lang="en-US" sz="2800" dirty="0" smtClean="0">
                <a:solidFill>
                  <a:srgbClr val="FFFF00"/>
                </a:solidFill>
              </a:rPr>
              <a:t>revised slide </a:t>
            </a:r>
            <a:r>
              <a:rPr lang="en-US" sz="2800" dirty="0" smtClean="0"/>
              <a:t>will then be presented.  </a:t>
            </a:r>
            <a:endParaRPr lang="en-US" sz="2800" dirty="0"/>
          </a:p>
        </p:txBody>
      </p:sp>
      <p:sp>
        <p:nvSpPr>
          <p:cNvPr id="5" name="Content Placeholder 2"/>
          <p:cNvSpPr txBox="1">
            <a:spLocks/>
          </p:cNvSpPr>
          <p:nvPr/>
        </p:nvSpPr>
        <p:spPr bwMode="auto">
          <a:xfrm>
            <a:off x="5867400" y="1295401"/>
            <a:ext cx="5257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4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6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3200" kern="0" dirty="0"/>
          </a:p>
        </p:txBody>
      </p:sp>
    </p:spTree>
    <p:extLst>
      <p:ext uri="{BB962C8B-B14F-4D97-AF65-F5344CB8AC3E}">
        <p14:creationId xmlns:p14="http://schemas.microsoft.com/office/powerpoint/2010/main" val="1208053189"/>
      </p:ext>
    </p:extLst>
  </p:cSld>
  <p:clrMapOvr>
    <a:masterClrMapping/>
  </p:clrMapOvr>
  <mc:AlternateContent xmlns:mc="http://schemas.openxmlformats.org/markup-compatibility/2006" xmlns:p14="http://schemas.microsoft.com/office/powerpoint/2010/main">
    <mc:Choice Requires="p14">
      <p:transition spd="slow" p14:dur="2000" advTm="26290"/>
    </mc:Choice>
    <mc:Fallback xmlns="">
      <p:transition spd="slow" advTm="26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 - click CLEAR butto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40&amp;quot;/&amp;gt;&amp;lt;Answer FontName=&amp;quot;Arial&amp;quot; IsBold=&amp;quot;0&amp;quot; IsItalic=&amp;quot;0&amp;quot; IsUnderline=&amp;quot;0&amp;quot; FontSize=&amp;quot;24&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37&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0&quot;/&gt;&lt;property id=&quot;10017&quot; value=&quot;1&quot;/&gt;&lt;property id=&quot;10018&quot; value=&quot;1&quot;/&gt;&lt;property id=&quot;10029&quot; value=&quot;2&quot;/&gt;&lt;property id=&quot;10072&quot; value=&quot;Quiz10037&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70&quot;/&gt;&lt;object type=&quot;10062&quot; unique_id=&quot;10039&quot;&gt;&lt;object type=&quot;10050&quot; unique_id=&quot;10040&quot;&gt;&lt;property id=&quot;10020&quot; value=&quot;2&quot;/&gt;&lt;property id=&quot;10102&quot; value=&quot;1&quot;/&gt;&lt;property id=&quot;10191&quot; value=&quot;-1&quot;/&gt;&lt;/object&gt;&lt;object type=&quot;10051&quot; unique_id=&quot;10041&quot;&gt;&lt;property id=&quot;10020&quot; value=&quot;2&quot;/&gt;&lt;property id=&quot;10102&quot; value=&quot;1&quot;/&gt;&lt;property id=&quot;10191&quot; value=&quot;-1&quot;/&gt;&lt;/object&gt;&lt;/object&gt;&lt;object type=&quot;10061&quot; unique_id=&quot;20000&quot;/&gt;&lt;/object&gt;&lt;/object&gt;&lt;/object&gt;"/>
  <p:tag name="MMPROD_NEXTUNIQUEID" val="10447"/>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Thoracic Cross-Sectional Anatomy: Mediastinum&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519&quot; value=&quot;0&quot;/&gt;&lt;property id=&quot;20700&quot; value=&quot;0&quot;/&gt;&lt;object type=&quot;2&quot; unique_id=&quot;11660&quot;&gt;&lt;object type=&quot;3&quot; unique_id=&quot;213742&quot;&gt;&lt;property id=&quot;20148&quot; value=&quot;5&quot;/&gt;&lt;property id=&quot;20300&quot; value=&quot;Slide 1&quot;/&gt;&lt;property id=&quot;20307&quot; value=&quot;289&quot;/&gt;&lt;/object&gt;&lt;object type=&quot;3&quot; unique_id=&quot;213743&quot;&gt;&lt;property id=&quot;20148&quot; value=&quot;5&quot;/&gt;&lt;property id=&quot;20300&quot; value=&quot;Slide 2 - &amp;quot;Workshop Title&amp;quot;&quot;/&gt;&lt;property id=&quot;20307&quot; value=&quot;290&quot;/&gt;&lt;/object&gt;&lt;object type=&quot;3&quot; unique_id=&quot;213744&quot;&gt;&lt;property id=&quot;20148&quot; value=&quot;5&quot;/&gt;&lt;property id=&quot;20300&quot; value=&quot;Slide 3 - &amp;quot;Learning Objectives&amp;quot;&quot;/&gt;&lt;property id=&quot;20307&quot; value=&quot;291&quot;/&gt;&lt;/object&gt;&lt;object type=&quot;3&quot; unique_id=&quot;213746&quot;&gt;&lt;property id=&quot;20148&quot; value=&quot;5&quot;/&gt;&lt;property id=&quot;20300&quot; value=&quot;Slide 4 - &amp;quot;Summary&amp;quot;&quot;/&gt;&lt;property id=&quot;20307&quot; value=&quot;295&quot;/&gt;&lt;/object&gt;&lt;object type=&quot;3&quot; unique_id=&quot;213747&quot;&gt;&lt;property id=&quot;20148&quot; value=&quot;5&quot;/&gt;&lt;property id=&quot;20300&quot; value=&quot;Slide 5&quot;/&gt;&lt;property id=&quot;20307&quot; value=&quot;292&quot;/&gt;&lt;/object&gt;&lt;/object&gt;&lt;object type=&quot;8&quot; unique_id=&quot;11786&quot;&gt;&lt;/object&gt;&lt;object type=&quot;4&quot; unique_id=&quot;17454&quot;&gt;&lt;/object&gt;&lt;object type=&quot;10&quot; unique_id=&quot;17455&quot;&gt;&lt;object type=&quot;11&quot; unique_id=&quot;17456&quot;&gt;&lt;property id=&quot;20180&quot; value=&quot;1&quot;/&gt;&lt;property id=&quot;20181&quot; value=&quot;1&quot;/&gt;&lt;property id=&quot;20183&quot; value=&quot;1&quot;/&gt;&lt;/object&gt;&lt;object type=&quot;12&quot; unique_id=&quot;5777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aay223\AppData\Local\Temp\~CaDB4\data\asimages\{03FED276-47AC-46AB-8F34-AFAB9DFD40EA}_3.png&quot;/&gt;&lt;left val=&quot;47&quot;/&gt;&lt;top val=&quot;0&quot;/&gt;&lt;width val=&quot;864&quot;/&gt;&lt;height val=&quot;93&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TIMING" val="|33.732|7.668003|19.737"/>
</p:tagLst>
</file>

<file path=ppt/tags/tag34.xml><?xml version="1.0" encoding="utf-8"?>
<p:tagLst xmlns:a="http://schemas.openxmlformats.org/drawingml/2006/main" xmlns:r="http://schemas.openxmlformats.org/officeDocument/2006/relationships" xmlns:p="http://schemas.openxmlformats.org/presentationml/2006/main">
  <p:tag name="TIMING" val="|33.732|7.668003|19.737"/>
</p:tagLst>
</file>

<file path=ppt/tags/tag35.xml><?xml version="1.0" encoding="utf-8"?>
<p:tagLst xmlns:a="http://schemas.openxmlformats.org/drawingml/2006/main" xmlns:r="http://schemas.openxmlformats.org/officeDocument/2006/relationships" xmlns:p="http://schemas.openxmlformats.org/presentationml/2006/main">
  <p:tag name="TIMING" val="|33.732|7.668003|19.737"/>
</p:tagLst>
</file>

<file path=ppt/tags/tag36.xml><?xml version="1.0" encoding="utf-8"?>
<p:tagLst xmlns:a="http://schemas.openxmlformats.org/drawingml/2006/main" xmlns:r="http://schemas.openxmlformats.org/officeDocument/2006/relationships" xmlns:p="http://schemas.openxmlformats.org/presentationml/2006/main">
  <p:tag name="TIMING" val="|30.234"/>
</p:tagLst>
</file>

<file path=ppt/tags/tag37.xml><?xml version="1.0" encoding="utf-8"?>
<p:tagLst xmlns:a="http://schemas.openxmlformats.org/drawingml/2006/main" xmlns:r="http://schemas.openxmlformats.org/officeDocument/2006/relationships" xmlns:p="http://schemas.openxmlformats.org/presentationml/2006/main">
  <p:tag name="TIMING" val="|23.069|0.9540005"/>
</p:tagLst>
</file>

<file path=ppt/tags/tag38.xml><?xml version="1.0" encoding="utf-8"?>
<p:tagLst xmlns:a="http://schemas.openxmlformats.org/drawingml/2006/main" xmlns:r="http://schemas.openxmlformats.org/officeDocument/2006/relationships" xmlns:p="http://schemas.openxmlformats.org/presentationml/2006/main">
  <p:tag name="TIMING" val="|14.279|11.487|7.476|4.83200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17790</TotalTime>
  <Words>1283</Words>
  <Application>Microsoft Office PowerPoint</Application>
  <PresentationFormat>Widescreen</PresentationFormat>
  <Paragraphs>203</Paragraphs>
  <Slides>35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Default Design</vt:lpstr>
      <vt:lpstr>PowerPoint Presentation</vt:lpstr>
      <vt:lpstr>Learning Objectives</vt:lpstr>
      <vt:lpstr>Cognitive Load</vt:lpstr>
      <vt:lpstr>Cognitive Overload</vt:lpstr>
      <vt:lpstr>Components of Cognitive Load</vt:lpstr>
      <vt:lpstr>PowerPoint Presentation</vt:lpstr>
      <vt:lpstr>PowerPoint Presentation</vt:lpstr>
      <vt:lpstr>PowerPoint Presentation</vt:lpstr>
      <vt:lpstr>5 Principles to Reduce Extraneous Load</vt:lpstr>
      <vt:lpstr>Signaling Principle</vt:lpstr>
      <vt:lpstr>Angiomyolipoma</vt:lpstr>
      <vt:lpstr>PowerPoint Presentation</vt:lpstr>
      <vt:lpstr>Angiomyolipoma</vt:lpstr>
      <vt:lpstr>5 Principles to Reduce Extraneous Load</vt:lpstr>
      <vt:lpstr>Coherence Principle</vt:lpstr>
      <vt:lpstr>PowerPoint Presentation</vt:lpstr>
      <vt:lpstr>PowerPoint Presentation</vt:lpstr>
      <vt:lpstr>PowerPoint Presentation</vt:lpstr>
      <vt:lpstr>Grade 3 Splenic Injury</vt:lpstr>
      <vt:lpstr>Spatial Contiguity Principle</vt:lpstr>
      <vt:lpstr>CT A/P w/con (coronal and axial)</vt:lpstr>
      <vt:lpstr>PowerPoint Presentation</vt:lpstr>
      <vt:lpstr>PowerPoint Presentation</vt:lpstr>
      <vt:lpstr>Temporal Contiguity Principle</vt:lpstr>
      <vt:lpstr>PowerPoint Presentation</vt:lpstr>
      <vt:lpstr>Findings </vt:lpstr>
      <vt:lpstr>PowerPoint Presentation</vt:lpstr>
      <vt:lpstr>PowerPoint Presentation</vt:lpstr>
      <vt:lpstr>Redundancy Principle</vt:lpstr>
      <vt:lpstr>Three column concept is used to assess fracture stability</vt:lpstr>
      <vt:lpstr>PowerPoint Presentation</vt:lpstr>
      <vt:lpstr>Stability: 3 Column Model </vt:lpstr>
      <vt:lpstr>Summary</vt:lpstr>
      <vt:lpstr>5 Principles to Reduce Extraneous Load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Ayoob, Andres</dc:creator>
  <cp:lastModifiedBy>Ayoob, Andres</cp:lastModifiedBy>
  <cp:revision>643</cp:revision>
  <dcterms:created xsi:type="dcterms:W3CDTF">1601-01-01T00:00:00Z</dcterms:created>
  <dcterms:modified xsi:type="dcterms:W3CDTF">2018-10-11T17:47:10Z</dcterms:modified>
</cp:coreProperties>
</file>