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0"/>
  </p:notesMasterIdLst>
  <p:handoutMasterIdLst>
    <p:handoutMasterId r:id="rId51"/>
  </p:handoutMasterIdLst>
  <p:sldIdLst>
    <p:sldId id="289" r:id="rId5"/>
    <p:sldId id="314" r:id="rId6"/>
    <p:sldId id="298" r:id="rId7"/>
    <p:sldId id="356" r:id="rId8"/>
    <p:sldId id="379" r:id="rId9"/>
    <p:sldId id="380" r:id="rId10"/>
    <p:sldId id="378" r:id="rId11"/>
    <p:sldId id="390" r:id="rId12"/>
    <p:sldId id="366" r:id="rId13"/>
    <p:sldId id="383" r:id="rId14"/>
    <p:sldId id="382" r:id="rId15"/>
    <p:sldId id="406" r:id="rId16"/>
    <p:sldId id="384" r:id="rId17"/>
    <p:sldId id="395" r:id="rId18"/>
    <p:sldId id="396" r:id="rId19"/>
    <p:sldId id="398" r:id="rId20"/>
    <p:sldId id="399" r:id="rId21"/>
    <p:sldId id="400" r:id="rId22"/>
    <p:sldId id="401" r:id="rId23"/>
    <p:sldId id="408" r:id="rId24"/>
    <p:sldId id="374" r:id="rId25"/>
    <p:sldId id="409" r:id="rId26"/>
    <p:sldId id="410" r:id="rId27"/>
    <p:sldId id="403" r:id="rId28"/>
    <p:sldId id="386" r:id="rId29"/>
    <p:sldId id="391" r:id="rId30"/>
    <p:sldId id="317" r:id="rId31"/>
    <p:sldId id="335" r:id="rId32"/>
    <p:sldId id="368" r:id="rId33"/>
    <p:sldId id="428" r:id="rId34"/>
    <p:sldId id="427" r:id="rId35"/>
    <p:sldId id="411" r:id="rId36"/>
    <p:sldId id="423" r:id="rId37"/>
    <p:sldId id="424" r:id="rId38"/>
    <p:sldId id="425" r:id="rId39"/>
    <p:sldId id="322" r:id="rId40"/>
    <p:sldId id="418" r:id="rId41"/>
    <p:sldId id="405" r:id="rId42"/>
    <p:sldId id="419" r:id="rId43"/>
    <p:sldId id="420" r:id="rId44"/>
    <p:sldId id="353" r:id="rId45"/>
    <p:sldId id="426" r:id="rId46"/>
    <p:sldId id="376" r:id="rId47"/>
    <p:sldId id="347" r:id="rId48"/>
    <p:sldId id="292" r:id="rId49"/>
  </p:sldIdLst>
  <p:sldSz cx="12192000" cy="6858000"/>
  <p:notesSz cx="7315200" cy="9601200"/>
  <p:custDataLst>
    <p:tags r:id="rId5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DB5EE"/>
    <a:srgbClr val="748BCE"/>
    <a:srgbClr val="062CEC"/>
    <a:srgbClr val="5577A5"/>
    <a:srgbClr val="92B8DD"/>
    <a:srgbClr val="0158AC"/>
    <a:srgbClr val="0057A8"/>
    <a:srgbClr val="0000CC"/>
    <a:srgbClr val="1F0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CA09B1-673D-3680-CDA8-04A716F00B84}" v="1" dt="2020-05-15T17:21:10.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0" autoAdjust="0"/>
    <p:restoredTop sz="82326" autoAdjust="0"/>
  </p:normalViewPr>
  <p:slideViewPr>
    <p:cSldViewPr showGuides="1">
      <p:cViewPr varScale="1">
        <p:scale>
          <a:sx n="56" d="100"/>
          <a:sy n="56" d="100"/>
        </p:scale>
        <p:origin x="864" y="60"/>
      </p:cViewPr>
      <p:guideLst>
        <p:guide orient="horz" pos="2160"/>
        <p:guide pos="3840"/>
      </p:guideLst>
    </p:cSldViewPr>
  </p:slideViewPr>
  <p:outlineViewPr>
    <p:cViewPr>
      <p:scale>
        <a:sx n="33" d="100"/>
        <a:sy n="33" d="100"/>
      </p:scale>
      <p:origin x="0" y="7864"/>
    </p:cViewPr>
  </p:outlineViewPr>
  <p:notesTextViewPr>
    <p:cViewPr>
      <p:scale>
        <a:sx n="100" d="100"/>
        <a:sy n="100" d="100"/>
      </p:scale>
      <p:origin x="0" y="0"/>
    </p:cViewPr>
  </p:notesTextViewPr>
  <p:sorterViewPr>
    <p:cViewPr>
      <p:scale>
        <a:sx n="70" d="100"/>
        <a:sy n="70"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Alan" userId="S::amhall8@uky.edu::88e8c436-6365-4a36-b25f-c14fd41b8fa4" providerId="AD" clId="Web-{F9CA09B1-673D-3680-CDA8-04A716F00B84}"/>
    <pc:docChg chg="modSld">
      <pc:chgData name="Hall, Alan" userId="S::amhall8@uky.edu::88e8c436-6365-4a36-b25f-c14fd41b8fa4" providerId="AD" clId="Web-{F9CA09B1-673D-3680-CDA8-04A716F00B84}" dt="2020-05-15T17:21:16.385" v="14"/>
      <pc:docMkLst>
        <pc:docMk/>
      </pc:docMkLst>
      <pc:sldChg chg="modNotes">
        <pc:chgData name="Hall, Alan" userId="S::amhall8@uky.edu::88e8c436-6365-4a36-b25f-c14fd41b8fa4" providerId="AD" clId="Web-{F9CA09B1-673D-3680-CDA8-04A716F00B84}" dt="2020-05-15T17:21:16.385" v="14"/>
        <pc:sldMkLst>
          <pc:docMk/>
          <pc:sldMk cId="866181793" sldId="3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68012-8E08-41A8-A583-D8A98BE25013}"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7A943F8F-955C-406B-B728-35AA90571088}">
      <dgm:prSet phldrT="[Text]"/>
      <dgm:spPr/>
      <dgm:t>
        <a:bodyPr/>
        <a:lstStyle/>
        <a:p>
          <a:r>
            <a:rPr lang="en-US" dirty="0"/>
            <a:t>1</a:t>
          </a:r>
        </a:p>
      </dgm:t>
    </dgm:pt>
    <dgm:pt modelId="{8566AD75-3758-4F2E-9852-825904437741}" type="parTrans" cxnId="{CE4DBC92-47F4-4838-B0F0-0E41D698D807}">
      <dgm:prSet/>
      <dgm:spPr/>
      <dgm:t>
        <a:bodyPr/>
        <a:lstStyle/>
        <a:p>
          <a:endParaRPr lang="en-US"/>
        </a:p>
      </dgm:t>
    </dgm:pt>
    <dgm:pt modelId="{1583C4AB-6146-411B-8BF1-B87BC97E8843}" type="sibTrans" cxnId="{CE4DBC92-47F4-4838-B0F0-0E41D698D807}">
      <dgm:prSet/>
      <dgm:spPr/>
      <dgm:t>
        <a:bodyPr/>
        <a:lstStyle/>
        <a:p>
          <a:endParaRPr lang="en-US"/>
        </a:p>
      </dgm:t>
    </dgm:pt>
    <dgm:pt modelId="{09CB790E-3E2F-4758-B2FB-DF66D4C2F5E4}">
      <dgm:prSet phldrT="[Text]"/>
      <dgm:spPr/>
      <dgm:t>
        <a:bodyPr/>
        <a:lstStyle/>
        <a:p>
          <a:r>
            <a:rPr lang="en-US" sz="2600" b="1" dirty="0"/>
            <a:t>Unable to Perform</a:t>
          </a:r>
        </a:p>
      </dgm:t>
    </dgm:pt>
    <dgm:pt modelId="{26019ECF-6C4B-482E-B298-C3BAEB0919B8}" type="parTrans" cxnId="{1A6F59BF-5008-44DE-B582-EDA42853B341}">
      <dgm:prSet/>
      <dgm:spPr/>
      <dgm:t>
        <a:bodyPr/>
        <a:lstStyle/>
        <a:p>
          <a:endParaRPr lang="en-US"/>
        </a:p>
      </dgm:t>
    </dgm:pt>
    <dgm:pt modelId="{D10EE69B-5E3E-4A76-BE36-9DB3069D5E35}" type="sibTrans" cxnId="{1A6F59BF-5008-44DE-B582-EDA42853B341}">
      <dgm:prSet/>
      <dgm:spPr/>
      <dgm:t>
        <a:bodyPr/>
        <a:lstStyle/>
        <a:p>
          <a:endParaRPr lang="en-US"/>
        </a:p>
      </dgm:t>
    </dgm:pt>
    <dgm:pt modelId="{F354458F-713A-451D-A755-472B6531AF7B}">
      <dgm:prSet phldrT="[Text]"/>
      <dgm:spPr/>
      <dgm:t>
        <a:bodyPr/>
        <a:lstStyle/>
        <a:p>
          <a:r>
            <a:rPr lang="en-US" dirty="0"/>
            <a:t>2</a:t>
          </a:r>
        </a:p>
      </dgm:t>
    </dgm:pt>
    <dgm:pt modelId="{2AC65005-92CD-4D0C-B2CC-40895E76D386}" type="parTrans" cxnId="{F709D740-20B5-494A-905E-B5E70CB7BFB5}">
      <dgm:prSet/>
      <dgm:spPr/>
      <dgm:t>
        <a:bodyPr/>
        <a:lstStyle/>
        <a:p>
          <a:endParaRPr lang="en-US"/>
        </a:p>
      </dgm:t>
    </dgm:pt>
    <dgm:pt modelId="{BA3CF16B-1FC9-4BE5-A147-48856E0CC157}" type="sibTrans" cxnId="{F709D740-20B5-494A-905E-B5E70CB7BFB5}">
      <dgm:prSet/>
      <dgm:spPr/>
      <dgm:t>
        <a:bodyPr/>
        <a:lstStyle/>
        <a:p>
          <a:endParaRPr lang="en-US"/>
        </a:p>
      </dgm:t>
    </dgm:pt>
    <dgm:pt modelId="{2FA2C298-FE64-4A86-AB41-A4A55B4633DA}">
      <dgm:prSet phldrT="[Text]" custT="1"/>
      <dgm:spPr/>
      <dgm:t>
        <a:bodyPr/>
        <a:lstStyle/>
        <a:p>
          <a:r>
            <a:rPr lang="en-US" sz="2600" b="1" dirty="0"/>
            <a:t>Requires Close Supervision </a:t>
          </a:r>
        </a:p>
      </dgm:t>
    </dgm:pt>
    <dgm:pt modelId="{C037428F-D6AD-4536-BBD7-2805F4114BD2}" type="parTrans" cxnId="{84ED4A3A-96AF-4505-890B-D508EF884801}">
      <dgm:prSet/>
      <dgm:spPr/>
      <dgm:t>
        <a:bodyPr/>
        <a:lstStyle/>
        <a:p>
          <a:endParaRPr lang="en-US"/>
        </a:p>
      </dgm:t>
    </dgm:pt>
    <dgm:pt modelId="{EDE4EF3E-D8E8-4D19-9430-F57704E228D2}" type="sibTrans" cxnId="{84ED4A3A-96AF-4505-890B-D508EF884801}">
      <dgm:prSet/>
      <dgm:spPr/>
      <dgm:t>
        <a:bodyPr/>
        <a:lstStyle/>
        <a:p>
          <a:endParaRPr lang="en-US"/>
        </a:p>
      </dgm:t>
    </dgm:pt>
    <dgm:pt modelId="{EAFE48FD-DD75-4649-A1C0-C4B4F48D63AD}">
      <dgm:prSet phldrT="[Text]" custT="1"/>
      <dgm:spPr/>
      <dgm:t>
        <a:bodyPr/>
        <a:lstStyle/>
        <a:p>
          <a:r>
            <a:rPr lang="en-US" sz="2000" dirty="0"/>
            <a:t>Requires proactive guidance and/or presence of a physician to complete</a:t>
          </a:r>
        </a:p>
      </dgm:t>
    </dgm:pt>
    <dgm:pt modelId="{1B24CF50-48D8-4B05-B1DA-08A19215475B}" type="parTrans" cxnId="{48E443E0-21D0-4486-BEB9-03507C20147E}">
      <dgm:prSet/>
      <dgm:spPr/>
      <dgm:t>
        <a:bodyPr/>
        <a:lstStyle/>
        <a:p>
          <a:endParaRPr lang="en-US"/>
        </a:p>
      </dgm:t>
    </dgm:pt>
    <dgm:pt modelId="{EFE83579-4A38-4828-9FB4-3F685298606F}" type="sibTrans" cxnId="{48E443E0-21D0-4486-BEB9-03507C20147E}">
      <dgm:prSet/>
      <dgm:spPr/>
      <dgm:t>
        <a:bodyPr/>
        <a:lstStyle/>
        <a:p>
          <a:endParaRPr lang="en-US"/>
        </a:p>
      </dgm:t>
    </dgm:pt>
    <dgm:pt modelId="{AC916D34-8B08-42AC-BFD0-3348FEDBD7EC}">
      <dgm:prSet phldrT="[Text]"/>
      <dgm:spPr/>
      <dgm:t>
        <a:bodyPr/>
        <a:lstStyle/>
        <a:p>
          <a:r>
            <a:rPr lang="en-US" dirty="0"/>
            <a:t>3</a:t>
          </a:r>
        </a:p>
      </dgm:t>
    </dgm:pt>
    <dgm:pt modelId="{76C92536-611C-41DC-96F4-64DF84942701}" type="parTrans" cxnId="{517936E5-C94C-4EBA-9D20-9586C4F2A3C3}">
      <dgm:prSet/>
      <dgm:spPr/>
      <dgm:t>
        <a:bodyPr/>
        <a:lstStyle/>
        <a:p>
          <a:endParaRPr lang="en-US"/>
        </a:p>
      </dgm:t>
    </dgm:pt>
    <dgm:pt modelId="{167BB7C0-D71A-4530-90A9-D073E347503C}" type="sibTrans" cxnId="{517936E5-C94C-4EBA-9D20-9586C4F2A3C3}">
      <dgm:prSet/>
      <dgm:spPr/>
      <dgm:t>
        <a:bodyPr/>
        <a:lstStyle/>
        <a:p>
          <a:endParaRPr lang="en-US"/>
        </a:p>
      </dgm:t>
    </dgm:pt>
    <dgm:pt modelId="{D4DE4AE1-29C0-47DE-BF5E-902C2E3DDAFE}">
      <dgm:prSet phldrT="[Text]" custT="1"/>
      <dgm:spPr/>
      <dgm:t>
        <a:bodyPr/>
        <a:lstStyle/>
        <a:p>
          <a:r>
            <a:rPr lang="en-US" sz="2400" b="1" dirty="0"/>
            <a:t>Requires Minimal Supervision</a:t>
          </a:r>
        </a:p>
      </dgm:t>
    </dgm:pt>
    <dgm:pt modelId="{F00F45B0-4545-45D0-BD9A-159564AB92D5}" type="parTrans" cxnId="{1C4116F8-DD4E-4A27-8DEC-500BD56F26EC}">
      <dgm:prSet/>
      <dgm:spPr/>
      <dgm:t>
        <a:bodyPr/>
        <a:lstStyle/>
        <a:p>
          <a:endParaRPr lang="en-US"/>
        </a:p>
      </dgm:t>
    </dgm:pt>
    <dgm:pt modelId="{A3F6AA99-23B6-4255-BC97-F2147E0D66E0}" type="sibTrans" cxnId="{1C4116F8-DD4E-4A27-8DEC-500BD56F26EC}">
      <dgm:prSet/>
      <dgm:spPr/>
      <dgm:t>
        <a:bodyPr/>
        <a:lstStyle/>
        <a:p>
          <a:endParaRPr lang="en-US"/>
        </a:p>
      </dgm:t>
    </dgm:pt>
    <dgm:pt modelId="{E958EB07-289D-49AA-BA8E-D8FBDFD4097C}">
      <dgm:prSet phldrT="[Text]" custT="1"/>
      <dgm:spPr/>
      <dgm:t>
        <a:bodyPr/>
        <a:lstStyle/>
        <a:p>
          <a:r>
            <a:rPr lang="en-US" sz="2000" dirty="0"/>
            <a:t>Successfully completes with feedback and/or clarification from a supervising physician </a:t>
          </a:r>
        </a:p>
      </dgm:t>
    </dgm:pt>
    <dgm:pt modelId="{9CA40A6F-64A0-445C-9999-7A2A209C0BCC}" type="parTrans" cxnId="{ECE266E0-03FB-4668-BEA3-CF7494750620}">
      <dgm:prSet/>
      <dgm:spPr/>
      <dgm:t>
        <a:bodyPr/>
        <a:lstStyle/>
        <a:p>
          <a:endParaRPr lang="en-US"/>
        </a:p>
      </dgm:t>
    </dgm:pt>
    <dgm:pt modelId="{A7F5E742-C8EF-464B-9516-3D29492188C2}" type="sibTrans" cxnId="{ECE266E0-03FB-4668-BEA3-CF7494750620}">
      <dgm:prSet/>
      <dgm:spPr/>
      <dgm:t>
        <a:bodyPr/>
        <a:lstStyle/>
        <a:p>
          <a:endParaRPr lang="en-US"/>
        </a:p>
      </dgm:t>
    </dgm:pt>
    <dgm:pt modelId="{576B77A5-382D-4BD8-9114-3287DAD6983A}">
      <dgm:prSet/>
      <dgm:spPr/>
      <dgm:t>
        <a:bodyPr/>
        <a:lstStyle/>
        <a:p>
          <a:r>
            <a:rPr lang="en-US" dirty="0"/>
            <a:t>4</a:t>
          </a:r>
        </a:p>
      </dgm:t>
    </dgm:pt>
    <dgm:pt modelId="{5771A070-99AC-40CF-87CD-F9609F09FC5C}" type="parTrans" cxnId="{D5386B5A-A85A-4223-925E-2733186A698C}">
      <dgm:prSet/>
      <dgm:spPr/>
      <dgm:t>
        <a:bodyPr/>
        <a:lstStyle/>
        <a:p>
          <a:endParaRPr lang="en-US"/>
        </a:p>
      </dgm:t>
    </dgm:pt>
    <dgm:pt modelId="{5229B1B9-AF0B-4D36-ACF7-49974249AC6A}" type="sibTrans" cxnId="{D5386B5A-A85A-4223-925E-2733186A698C}">
      <dgm:prSet/>
      <dgm:spPr/>
      <dgm:t>
        <a:bodyPr/>
        <a:lstStyle/>
        <a:p>
          <a:endParaRPr lang="en-US"/>
        </a:p>
      </dgm:t>
    </dgm:pt>
    <dgm:pt modelId="{330A26B3-9408-441C-BA83-E626E54788E1}">
      <dgm:prSet phldrT="[Text]" custT="1"/>
      <dgm:spPr/>
      <dgm:t>
        <a:bodyPr/>
        <a:lstStyle/>
        <a:p>
          <a:r>
            <a:rPr lang="en-US" sz="2000" dirty="0"/>
            <a:t>Due to inadequate skills, restricted to shadowing experiences</a:t>
          </a:r>
        </a:p>
      </dgm:t>
    </dgm:pt>
    <dgm:pt modelId="{17CD4D4D-C9C1-4DB5-AFA0-A9568C18FC98}" type="sibTrans" cxnId="{10B1F495-8C6C-4981-8359-0FC92A933150}">
      <dgm:prSet/>
      <dgm:spPr/>
      <dgm:t>
        <a:bodyPr/>
        <a:lstStyle/>
        <a:p>
          <a:endParaRPr lang="en-US"/>
        </a:p>
      </dgm:t>
    </dgm:pt>
    <dgm:pt modelId="{3380E037-B0C3-4DEC-9DC4-6606F2078BA2}" type="parTrans" cxnId="{10B1F495-8C6C-4981-8359-0FC92A933150}">
      <dgm:prSet/>
      <dgm:spPr/>
      <dgm:t>
        <a:bodyPr/>
        <a:lstStyle/>
        <a:p>
          <a:endParaRPr lang="en-US"/>
        </a:p>
      </dgm:t>
    </dgm:pt>
    <dgm:pt modelId="{10381C8F-A74C-4A8D-A26B-DF15CA4A404C}">
      <dgm:prSet custT="1"/>
      <dgm:spPr/>
      <dgm:t>
        <a:bodyPr anchor="t"/>
        <a:lstStyle/>
        <a:p>
          <a:r>
            <a:rPr lang="en-US" sz="2600" b="1" dirty="0"/>
            <a:t>Performs </a:t>
          </a:r>
          <a:r>
            <a:rPr lang="en-US" sz="2600" b="1" dirty="0" smtClean="0"/>
            <a:t>Independently </a:t>
          </a:r>
          <a:endParaRPr lang="en-US" sz="2600" b="1" dirty="0"/>
        </a:p>
      </dgm:t>
    </dgm:pt>
    <dgm:pt modelId="{57045D16-A83C-4DB9-9733-F989F803CB9F}" type="parTrans" cxnId="{43C6C16F-C3F1-43A4-8D11-A46F4C62B9C8}">
      <dgm:prSet/>
      <dgm:spPr/>
      <dgm:t>
        <a:bodyPr/>
        <a:lstStyle/>
        <a:p>
          <a:endParaRPr lang="en-US"/>
        </a:p>
      </dgm:t>
    </dgm:pt>
    <dgm:pt modelId="{8DB68BFD-6041-4D4F-98D7-ABF63B8A1528}" type="sibTrans" cxnId="{43C6C16F-C3F1-43A4-8D11-A46F4C62B9C8}">
      <dgm:prSet/>
      <dgm:spPr/>
      <dgm:t>
        <a:bodyPr/>
        <a:lstStyle/>
        <a:p>
          <a:endParaRPr lang="en-US"/>
        </a:p>
      </dgm:t>
    </dgm:pt>
    <dgm:pt modelId="{82EA37D6-604D-48F1-A957-3F27B9302E7A}">
      <dgm:prSet custT="1"/>
      <dgm:spPr/>
      <dgm:t>
        <a:bodyPr anchor="t"/>
        <a:lstStyle/>
        <a:p>
          <a:r>
            <a:rPr lang="en-US" sz="2000" dirty="0"/>
            <a:t>Competent at an intern level, rarely needing feedback or clarification afterward </a:t>
          </a:r>
        </a:p>
      </dgm:t>
    </dgm:pt>
    <dgm:pt modelId="{BA86E3F0-98FC-4DD1-BF76-3ECC935DDD19}" type="parTrans" cxnId="{AA62CD65-35BF-42F0-91E0-7209F46FBE3A}">
      <dgm:prSet/>
      <dgm:spPr/>
      <dgm:t>
        <a:bodyPr/>
        <a:lstStyle/>
        <a:p>
          <a:endParaRPr lang="en-US"/>
        </a:p>
      </dgm:t>
    </dgm:pt>
    <dgm:pt modelId="{B096EA35-79CA-4153-81BF-D9B7EDAAB8BA}" type="sibTrans" cxnId="{AA62CD65-35BF-42F0-91E0-7209F46FBE3A}">
      <dgm:prSet/>
      <dgm:spPr/>
      <dgm:t>
        <a:bodyPr/>
        <a:lstStyle/>
        <a:p>
          <a:endParaRPr lang="en-US"/>
        </a:p>
      </dgm:t>
    </dgm:pt>
    <dgm:pt modelId="{F5C02247-9143-451D-9BE3-5C748917D863}" type="pres">
      <dgm:prSet presAssocID="{52368012-8E08-41A8-A583-D8A98BE25013}" presName="linearFlow" presStyleCnt="0">
        <dgm:presLayoutVars>
          <dgm:dir/>
          <dgm:animLvl val="lvl"/>
          <dgm:resizeHandles val="exact"/>
        </dgm:presLayoutVars>
      </dgm:prSet>
      <dgm:spPr/>
      <dgm:t>
        <a:bodyPr/>
        <a:lstStyle/>
        <a:p>
          <a:endParaRPr lang="en-US"/>
        </a:p>
      </dgm:t>
    </dgm:pt>
    <dgm:pt modelId="{11E6096A-3980-4652-AA3D-3CD530836678}" type="pres">
      <dgm:prSet presAssocID="{7A943F8F-955C-406B-B728-35AA90571088}" presName="composite" presStyleCnt="0"/>
      <dgm:spPr/>
    </dgm:pt>
    <dgm:pt modelId="{73EC48D2-8E73-471C-AD8A-4B4423E9B01A}" type="pres">
      <dgm:prSet presAssocID="{7A943F8F-955C-406B-B728-35AA90571088}" presName="parentText" presStyleLbl="alignNode1" presStyleIdx="0" presStyleCnt="4">
        <dgm:presLayoutVars>
          <dgm:chMax val="1"/>
          <dgm:bulletEnabled val="1"/>
        </dgm:presLayoutVars>
      </dgm:prSet>
      <dgm:spPr/>
      <dgm:t>
        <a:bodyPr/>
        <a:lstStyle/>
        <a:p>
          <a:endParaRPr lang="en-US"/>
        </a:p>
      </dgm:t>
    </dgm:pt>
    <dgm:pt modelId="{EEC43258-D323-4916-8D28-F253BD4600EA}" type="pres">
      <dgm:prSet presAssocID="{7A943F8F-955C-406B-B728-35AA90571088}" presName="descendantText" presStyleLbl="alignAcc1" presStyleIdx="0" presStyleCnt="4">
        <dgm:presLayoutVars>
          <dgm:bulletEnabled val="1"/>
        </dgm:presLayoutVars>
      </dgm:prSet>
      <dgm:spPr/>
      <dgm:t>
        <a:bodyPr/>
        <a:lstStyle/>
        <a:p>
          <a:endParaRPr lang="en-US"/>
        </a:p>
      </dgm:t>
    </dgm:pt>
    <dgm:pt modelId="{F1047D4E-EEEA-472E-9B25-5CCF2323DF7C}" type="pres">
      <dgm:prSet presAssocID="{1583C4AB-6146-411B-8BF1-B87BC97E8843}" presName="sp" presStyleCnt="0"/>
      <dgm:spPr/>
    </dgm:pt>
    <dgm:pt modelId="{0B9B6C3D-C21B-4095-AC5F-E214DACCC95C}" type="pres">
      <dgm:prSet presAssocID="{F354458F-713A-451D-A755-472B6531AF7B}" presName="composite" presStyleCnt="0"/>
      <dgm:spPr/>
    </dgm:pt>
    <dgm:pt modelId="{B3DBED76-4E66-4B42-A65D-7CABD369CF72}" type="pres">
      <dgm:prSet presAssocID="{F354458F-713A-451D-A755-472B6531AF7B}" presName="parentText" presStyleLbl="alignNode1" presStyleIdx="1" presStyleCnt="4">
        <dgm:presLayoutVars>
          <dgm:chMax val="1"/>
          <dgm:bulletEnabled val="1"/>
        </dgm:presLayoutVars>
      </dgm:prSet>
      <dgm:spPr/>
      <dgm:t>
        <a:bodyPr/>
        <a:lstStyle/>
        <a:p>
          <a:endParaRPr lang="en-US"/>
        </a:p>
      </dgm:t>
    </dgm:pt>
    <dgm:pt modelId="{A685002E-296D-48F4-86A7-F3433310A8D2}" type="pres">
      <dgm:prSet presAssocID="{F354458F-713A-451D-A755-472B6531AF7B}" presName="descendantText" presStyleLbl="alignAcc1" presStyleIdx="1" presStyleCnt="4">
        <dgm:presLayoutVars>
          <dgm:bulletEnabled val="1"/>
        </dgm:presLayoutVars>
      </dgm:prSet>
      <dgm:spPr/>
      <dgm:t>
        <a:bodyPr/>
        <a:lstStyle/>
        <a:p>
          <a:endParaRPr lang="en-US"/>
        </a:p>
      </dgm:t>
    </dgm:pt>
    <dgm:pt modelId="{F03D59D6-88BC-4487-B872-09A39F3392D4}" type="pres">
      <dgm:prSet presAssocID="{BA3CF16B-1FC9-4BE5-A147-48856E0CC157}" presName="sp" presStyleCnt="0"/>
      <dgm:spPr/>
    </dgm:pt>
    <dgm:pt modelId="{26C25300-81CF-426A-87B7-CED46834FA40}" type="pres">
      <dgm:prSet presAssocID="{AC916D34-8B08-42AC-BFD0-3348FEDBD7EC}" presName="composite" presStyleCnt="0"/>
      <dgm:spPr/>
    </dgm:pt>
    <dgm:pt modelId="{FA14F7AE-BF0E-4993-8345-0ECB48060052}" type="pres">
      <dgm:prSet presAssocID="{AC916D34-8B08-42AC-BFD0-3348FEDBD7EC}" presName="parentText" presStyleLbl="alignNode1" presStyleIdx="2" presStyleCnt="4" custLinFactNeighborX="2482" custLinFactNeighborY="-270">
        <dgm:presLayoutVars>
          <dgm:chMax val="1"/>
          <dgm:bulletEnabled val="1"/>
        </dgm:presLayoutVars>
      </dgm:prSet>
      <dgm:spPr/>
      <dgm:t>
        <a:bodyPr/>
        <a:lstStyle/>
        <a:p>
          <a:endParaRPr lang="en-US"/>
        </a:p>
      </dgm:t>
    </dgm:pt>
    <dgm:pt modelId="{7EA04CFE-3E50-45D9-9887-8EB66B5D6C90}" type="pres">
      <dgm:prSet presAssocID="{AC916D34-8B08-42AC-BFD0-3348FEDBD7EC}" presName="descendantText" presStyleLbl="alignAcc1" presStyleIdx="2" presStyleCnt="4">
        <dgm:presLayoutVars>
          <dgm:bulletEnabled val="1"/>
        </dgm:presLayoutVars>
      </dgm:prSet>
      <dgm:spPr/>
      <dgm:t>
        <a:bodyPr/>
        <a:lstStyle/>
        <a:p>
          <a:endParaRPr lang="en-US"/>
        </a:p>
      </dgm:t>
    </dgm:pt>
    <dgm:pt modelId="{FC2B2E53-1EAB-448F-9857-437C1555705E}" type="pres">
      <dgm:prSet presAssocID="{167BB7C0-D71A-4530-90A9-D073E347503C}" presName="sp" presStyleCnt="0"/>
      <dgm:spPr/>
    </dgm:pt>
    <dgm:pt modelId="{CA97989C-B61B-41B1-A878-0CF394B0A3F1}" type="pres">
      <dgm:prSet presAssocID="{576B77A5-382D-4BD8-9114-3287DAD6983A}" presName="composite" presStyleCnt="0"/>
      <dgm:spPr/>
    </dgm:pt>
    <dgm:pt modelId="{CAC8B18F-9ECF-4B7F-8132-CF6DBF8EB7E2}" type="pres">
      <dgm:prSet presAssocID="{576B77A5-382D-4BD8-9114-3287DAD6983A}" presName="parentText" presStyleLbl="alignNode1" presStyleIdx="3" presStyleCnt="4">
        <dgm:presLayoutVars>
          <dgm:chMax val="1"/>
          <dgm:bulletEnabled val="1"/>
        </dgm:presLayoutVars>
      </dgm:prSet>
      <dgm:spPr/>
      <dgm:t>
        <a:bodyPr/>
        <a:lstStyle/>
        <a:p>
          <a:endParaRPr lang="en-US"/>
        </a:p>
      </dgm:t>
    </dgm:pt>
    <dgm:pt modelId="{EE084EE4-2F8C-4DF8-ABF8-AA703D727A07}" type="pres">
      <dgm:prSet presAssocID="{576B77A5-382D-4BD8-9114-3287DAD6983A}" presName="descendantText" presStyleLbl="alignAcc1" presStyleIdx="3" presStyleCnt="4" custLinFactNeighborX="-101" custLinFactNeighborY="852">
        <dgm:presLayoutVars>
          <dgm:bulletEnabled val="1"/>
        </dgm:presLayoutVars>
      </dgm:prSet>
      <dgm:spPr/>
      <dgm:t>
        <a:bodyPr/>
        <a:lstStyle/>
        <a:p>
          <a:endParaRPr lang="en-US"/>
        </a:p>
      </dgm:t>
    </dgm:pt>
  </dgm:ptLst>
  <dgm:cxnLst>
    <dgm:cxn modelId="{517936E5-C94C-4EBA-9D20-9586C4F2A3C3}" srcId="{52368012-8E08-41A8-A583-D8A98BE25013}" destId="{AC916D34-8B08-42AC-BFD0-3348FEDBD7EC}" srcOrd="2" destOrd="0" parTransId="{76C92536-611C-41DC-96F4-64DF84942701}" sibTransId="{167BB7C0-D71A-4530-90A9-D073E347503C}"/>
    <dgm:cxn modelId="{5FBDA7D2-AF46-4627-9E47-0FA8A17B6F92}" type="presOf" srcId="{10381C8F-A74C-4A8D-A26B-DF15CA4A404C}" destId="{EE084EE4-2F8C-4DF8-ABF8-AA703D727A07}" srcOrd="0" destOrd="0" presId="urn:microsoft.com/office/officeart/2005/8/layout/chevron2"/>
    <dgm:cxn modelId="{EBBBC00E-CD76-4C3D-A166-F07600AA770D}" type="presOf" srcId="{D4DE4AE1-29C0-47DE-BF5E-902C2E3DDAFE}" destId="{7EA04CFE-3E50-45D9-9887-8EB66B5D6C90}" srcOrd="0" destOrd="0" presId="urn:microsoft.com/office/officeart/2005/8/layout/chevron2"/>
    <dgm:cxn modelId="{E37BB413-B51F-4526-9163-AE6D66C22FE0}" type="presOf" srcId="{09CB790E-3E2F-4758-B2FB-DF66D4C2F5E4}" destId="{EEC43258-D323-4916-8D28-F253BD4600EA}" srcOrd="0" destOrd="0" presId="urn:microsoft.com/office/officeart/2005/8/layout/chevron2"/>
    <dgm:cxn modelId="{09BD5B46-E8DB-49FF-B56C-F0E22ADB6D13}" type="presOf" srcId="{52368012-8E08-41A8-A583-D8A98BE25013}" destId="{F5C02247-9143-451D-9BE3-5C748917D863}" srcOrd="0" destOrd="0" presId="urn:microsoft.com/office/officeart/2005/8/layout/chevron2"/>
    <dgm:cxn modelId="{AA62CD65-35BF-42F0-91E0-7209F46FBE3A}" srcId="{10381C8F-A74C-4A8D-A26B-DF15CA4A404C}" destId="{82EA37D6-604D-48F1-A957-3F27B9302E7A}" srcOrd="0" destOrd="0" parTransId="{BA86E3F0-98FC-4DD1-BF76-3ECC935DDD19}" sibTransId="{B096EA35-79CA-4153-81BF-D9B7EDAAB8BA}"/>
    <dgm:cxn modelId="{4737607C-0616-4541-B04F-52C95519DF44}" type="presOf" srcId="{AC916D34-8B08-42AC-BFD0-3348FEDBD7EC}" destId="{FA14F7AE-BF0E-4993-8345-0ECB48060052}" srcOrd="0" destOrd="0" presId="urn:microsoft.com/office/officeart/2005/8/layout/chevron2"/>
    <dgm:cxn modelId="{F709D740-20B5-494A-905E-B5E70CB7BFB5}" srcId="{52368012-8E08-41A8-A583-D8A98BE25013}" destId="{F354458F-713A-451D-A755-472B6531AF7B}" srcOrd="1" destOrd="0" parTransId="{2AC65005-92CD-4D0C-B2CC-40895E76D386}" sibTransId="{BA3CF16B-1FC9-4BE5-A147-48856E0CC157}"/>
    <dgm:cxn modelId="{84ED4A3A-96AF-4505-890B-D508EF884801}" srcId="{F354458F-713A-451D-A755-472B6531AF7B}" destId="{2FA2C298-FE64-4A86-AB41-A4A55B4633DA}" srcOrd="0" destOrd="0" parTransId="{C037428F-D6AD-4536-BBD7-2805F4114BD2}" sibTransId="{EDE4EF3E-D8E8-4D19-9430-F57704E228D2}"/>
    <dgm:cxn modelId="{A5510171-B463-4EB0-9C99-C58E5A7D3718}" type="presOf" srcId="{7A943F8F-955C-406B-B728-35AA90571088}" destId="{73EC48D2-8E73-471C-AD8A-4B4423E9B01A}" srcOrd="0" destOrd="0" presId="urn:microsoft.com/office/officeart/2005/8/layout/chevron2"/>
    <dgm:cxn modelId="{CE4DBC92-47F4-4838-B0F0-0E41D698D807}" srcId="{52368012-8E08-41A8-A583-D8A98BE25013}" destId="{7A943F8F-955C-406B-B728-35AA90571088}" srcOrd="0" destOrd="0" parTransId="{8566AD75-3758-4F2E-9852-825904437741}" sibTransId="{1583C4AB-6146-411B-8BF1-B87BC97E8843}"/>
    <dgm:cxn modelId="{A093031F-0919-4A66-B0F2-ECDE2CB2F85E}" type="presOf" srcId="{576B77A5-382D-4BD8-9114-3287DAD6983A}" destId="{CAC8B18F-9ECF-4B7F-8132-CF6DBF8EB7E2}" srcOrd="0" destOrd="0" presId="urn:microsoft.com/office/officeart/2005/8/layout/chevron2"/>
    <dgm:cxn modelId="{43C6C16F-C3F1-43A4-8D11-A46F4C62B9C8}" srcId="{576B77A5-382D-4BD8-9114-3287DAD6983A}" destId="{10381C8F-A74C-4A8D-A26B-DF15CA4A404C}" srcOrd="0" destOrd="0" parTransId="{57045D16-A83C-4DB9-9733-F989F803CB9F}" sibTransId="{8DB68BFD-6041-4D4F-98D7-ABF63B8A1528}"/>
    <dgm:cxn modelId="{4C2D7D39-78CC-4C2B-B95D-4FF29993CAFA}" type="presOf" srcId="{2FA2C298-FE64-4A86-AB41-A4A55B4633DA}" destId="{A685002E-296D-48F4-86A7-F3433310A8D2}" srcOrd="0" destOrd="0" presId="urn:microsoft.com/office/officeart/2005/8/layout/chevron2"/>
    <dgm:cxn modelId="{1C4116F8-DD4E-4A27-8DEC-500BD56F26EC}" srcId="{AC916D34-8B08-42AC-BFD0-3348FEDBD7EC}" destId="{D4DE4AE1-29C0-47DE-BF5E-902C2E3DDAFE}" srcOrd="0" destOrd="0" parTransId="{F00F45B0-4545-45D0-BD9A-159564AB92D5}" sibTransId="{A3F6AA99-23B6-4255-BC97-F2147E0D66E0}"/>
    <dgm:cxn modelId="{ECE266E0-03FB-4668-BEA3-CF7494750620}" srcId="{D4DE4AE1-29C0-47DE-BF5E-902C2E3DDAFE}" destId="{E958EB07-289D-49AA-BA8E-D8FBDFD4097C}" srcOrd="0" destOrd="0" parTransId="{9CA40A6F-64A0-445C-9999-7A2A209C0BCC}" sibTransId="{A7F5E742-C8EF-464B-9516-3D29492188C2}"/>
    <dgm:cxn modelId="{73D27322-1A78-4C65-B205-4F72D2F94C40}" type="presOf" srcId="{F354458F-713A-451D-A755-472B6531AF7B}" destId="{B3DBED76-4E66-4B42-A65D-7CABD369CF72}" srcOrd="0" destOrd="0" presId="urn:microsoft.com/office/officeart/2005/8/layout/chevron2"/>
    <dgm:cxn modelId="{10B1F495-8C6C-4981-8359-0FC92A933150}" srcId="{09CB790E-3E2F-4758-B2FB-DF66D4C2F5E4}" destId="{330A26B3-9408-441C-BA83-E626E54788E1}" srcOrd="0" destOrd="0" parTransId="{3380E037-B0C3-4DEC-9DC4-6606F2078BA2}" sibTransId="{17CD4D4D-C9C1-4DB5-AFA0-A9568C18FC98}"/>
    <dgm:cxn modelId="{65101D38-3EE8-420C-A16D-BD945810746B}" type="presOf" srcId="{E958EB07-289D-49AA-BA8E-D8FBDFD4097C}" destId="{7EA04CFE-3E50-45D9-9887-8EB66B5D6C90}" srcOrd="0" destOrd="1" presId="urn:microsoft.com/office/officeart/2005/8/layout/chevron2"/>
    <dgm:cxn modelId="{171220A1-9673-40B4-A40B-F7D5EC9DABCC}" type="presOf" srcId="{EAFE48FD-DD75-4649-A1C0-C4B4F48D63AD}" destId="{A685002E-296D-48F4-86A7-F3433310A8D2}" srcOrd="0" destOrd="1" presId="urn:microsoft.com/office/officeart/2005/8/layout/chevron2"/>
    <dgm:cxn modelId="{D5386B5A-A85A-4223-925E-2733186A698C}" srcId="{52368012-8E08-41A8-A583-D8A98BE25013}" destId="{576B77A5-382D-4BD8-9114-3287DAD6983A}" srcOrd="3" destOrd="0" parTransId="{5771A070-99AC-40CF-87CD-F9609F09FC5C}" sibTransId="{5229B1B9-AF0B-4D36-ACF7-49974249AC6A}"/>
    <dgm:cxn modelId="{1A6F59BF-5008-44DE-B582-EDA42853B341}" srcId="{7A943F8F-955C-406B-B728-35AA90571088}" destId="{09CB790E-3E2F-4758-B2FB-DF66D4C2F5E4}" srcOrd="0" destOrd="0" parTransId="{26019ECF-6C4B-482E-B298-C3BAEB0919B8}" sibTransId="{D10EE69B-5E3E-4A76-BE36-9DB3069D5E35}"/>
    <dgm:cxn modelId="{EA33D618-5764-413E-B588-6313D401C978}" type="presOf" srcId="{82EA37D6-604D-48F1-A957-3F27B9302E7A}" destId="{EE084EE4-2F8C-4DF8-ABF8-AA703D727A07}" srcOrd="0" destOrd="1" presId="urn:microsoft.com/office/officeart/2005/8/layout/chevron2"/>
    <dgm:cxn modelId="{DFFB9120-538D-4AA4-BD14-85E530C71B7F}" type="presOf" srcId="{330A26B3-9408-441C-BA83-E626E54788E1}" destId="{EEC43258-D323-4916-8D28-F253BD4600EA}" srcOrd="0" destOrd="1" presId="urn:microsoft.com/office/officeart/2005/8/layout/chevron2"/>
    <dgm:cxn modelId="{48E443E0-21D0-4486-BEB9-03507C20147E}" srcId="{2FA2C298-FE64-4A86-AB41-A4A55B4633DA}" destId="{EAFE48FD-DD75-4649-A1C0-C4B4F48D63AD}" srcOrd="0" destOrd="0" parTransId="{1B24CF50-48D8-4B05-B1DA-08A19215475B}" sibTransId="{EFE83579-4A38-4828-9FB4-3F685298606F}"/>
    <dgm:cxn modelId="{2F1E0A07-F30B-4CDC-8B77-583C64D0E514}" type="presParOf" srcId="{F5C02247-9143-451D-9BE3-5C748917D863}" destId="{11E6096A-3980-4652-AA3D-3CD530836678}" srcOrd="0" destOrd="0" presId="urn:microsoft.com/office/officeart/2005/8/layout/chevron2"/>
    <dgm:cxn modelId="{B009889A-DE51-4FEB-BDC3-8941FC333F8A}" type="presParOf" srcId="{11E6096A-3980-4652-AA3D-3CD530836678}" destId="{73EC48D2-8E73-471C-AD8A-4B4423E9B01A}" srcOrd="0" destOrd="0" presId="urn:microsoft.com/office/officeart/2005/8/layout/chevron2"/>
    <dgm:cxn modelId="{3BC2754B-D131-4708-8C74-8E73D9E7AEE4}" type="presParOf" srcId="{11E6096A-3980-4652-AA3D-3CD530836678}" destId="{EEC43258-D323-4916-8D28-F253BD4600EA}" srcOrd="1" destOrd="0" presId="urn:microsoft.com/office/officeart/2005/8/layout/chevron2"/>
    <dgm:cxn modelId="{1FE054CD-F805-4837-B084-2FCC7DA660CD}" type="presParOf" srcId="{F5C02247-9143-451D-9BE3-5C748917D863}" destId="{F1047D4E-EEEA-472E-9B25-5CCF2323DF7C}" srcOrd="1" destOrd="0" presId="urn:microsoft.com/office/officeart/2005/8/layout/chevron2"/>
    <dgm:cxn modelId="{1F72894B-3760-40E5-BD47-B9F495BF766C}" type="presParOf" srcId="{F5C02247-9143-451D-9BE3-5C748917D863}" destId="{0B9B6C3D-C21B-4095-AC5F-E214DACCC95C}" srcOrd="2" destOrd="0" presId="urn:microsoft.com/office/officeart/2005/8/layout/chevron2"/>
    <dgm:cxn modelId="{A0C1F1F7-EB2E-49BD-B504-F6DE427697E6}" type="presParOf" srcId="{0B9B6C3D-C21B-4095-AC5F-E214DACCC95C}" destId="{B3DBED76-4E66-4B42-A65D-7CABD369CF72}" srcOrd="0" destOrd="0" presId="urn:microsoft.com/office/officeart/2005/8/layout/chevron2"/>
    <dgm:cxn modelId="{7020F15B-3F8F-476D-958F-120C4CDAEF00}" type="presParOf" srcId="{0B9B6C3D-C21B-4095-AC5F-E214DACCC95C}" destId="{A685002E-296D-48F4-86A7-F3433310A8D2}" srcOrd="1" destOrd="0" presId="urn:microsoft.com/office/officeart/2005/8/layout/chevron2"/>
    <dgm:cxn modelId="{15850216-45DD-4019-90A6-A68BB2FB9A79}" type="presParOf" srcId="{F5C02247-9143-451D-9BE3-5C748917D863}" destId="{F03D59D6-88BC-4487-B872-09A39F3392D4}" srcOrd="3" destOrd="0" presId="urn:microsoft.com/office/officeart/2005/8/layout/chevron2"/>
    <dgm:cxn modelId="{AA605ADA-00C4-4F36-8B56-B62BCA39E6C5}" type="presParOf" srcId="{F5C02247-9143-451D-9BE3-5C748917D863}" destId="{26C25300-81CF-426A-87B7-CED46834FA40}" srcOrd="4" destOrd="0" presId="urn:microsoft.com/office/officeart/2005/8/layout/chevron2"/>
    <dgm:cxn modelId="{A19CEB44-EE44-4656-9F90-54BAB974FD0B}" type="presParOf" srcId="{26C25300-81CF-426A-87B7-CED46834FA40}" destId="{FA14F7AE-BF0E-4993-8345-0ECB48060052}" srcOrd="0" destOrd="0" presId="urn:microsoft.com/office/officeart/2005/8/layout/chevron2"/>
    <dgm:cxn modelId="{FCB41565-51F2-4198-8904-4F29C3EBF229}" type="presParOf" srcId="{26C25300-81CF-426A-87B7-CED46834FA40}" destId="{7EA04CFE-3E50-45D9-9887-8EB66B5D6C90}" srcOrd="1" destOrd="0" presId="urn:microsoft.com/office/officeart/2005/8/layout/chevron2"/>
    <dgm:cxn modelId="{EB32B993-F327-4C77-AF37-7EF69797562B}" type="presParOf" srcId="{F5C02247-9143-451D-9BE3-5C748917D863}" destId="{FC2B2E53-1EAB-448F-9857-437C1555705E}" srcOrd="5" destOrd="0" presId="urn:microsoft.com/office/officeart/2005/8/layout/chevron2"/>
    <dgm:cxn modelId="{79013356-C72A-4F5A-8E2B-20BF01C93492}" type="presParOf" srcId="{F5C02247-9143-451D-9BE3-5C748917D863}" destId="{CA97989C-B61B-41B1-A878-0CF394B0A3F1}" srcOrd="6" destOrd="0" presId="urn:microsoft.com/office/officeart/2005/8/layout/chevron2"/>
    <dgm:cxn modelId="{0F711DEE-2CF7-490A-86A7-05DFEC0B1BAE}" type="presParOf" srcId="{CA97989C-B61B-41B1-A878-0CF394B0A3F1}" destId="{CAC8B18F-9ECF-4B7F-8132-CF6DBF8EB7E2}" srcOrd="0" destOrd="0" presId="urn:microsoft.com/office/officeart/2005/8/layout/chevron2"/>
    <dgm:cxn modelId="{5539E4C9-5CF8-4502-BCB5-09B25E0E046C}" type="presParOf" srcId="{CA97989C-B61B-41B1-A878-0CF394B0A3F1}" destId="{EE084EE4-2F8C-4DF8-ABF8-AA703D727A0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C48D2-8E73-471C-AD8A-4B4423E9B01A}">
      <dsp:nvSpPr>
        <dsp:cNvPr id="0" name=""/>
        <dsp:cNvSpPr/>
      </dsp:nvSpPr>
      <dsp:spPr>
        <a:xfrm rot="5400000">
          <a:off x="-224267" y="231303"/>
          <a:ext cx="1495116" cy="104658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1</a:t>
          </a:r>
        </a:p>
      </dsp:txBody>
      <dsp:txXfrm rot="-5400000">
        <a:off x="1" y="530327"/>
        <a:ext cx="1046581" cy="448535"/>
      </dsp:txXfrm>
    </dsp:sp>
    <dsp:sp modelId="{EEC43258-D323-4916-8D28-F253BD4600EA}">
      <dsp:nvSpPr>
        <dsp:cNvPr id="0" name=""/>
        <dsp:cNvSpPr/>
      </dsp:nvSpPr>
      <dsp:spPr>
        <a:xfrm rot="5400000">
          <a:off x="4914177" y="-3860559"/>
          <a:ext cx="971825" cy="870701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a:t>Unable to Perform</a:t>
          </a:r>
        </a:p>
        <a:p>
          <a:pPr marL="457200" lvl="2" indent="-228600" algn="l" defTabSz="889000">
            <a:lnSpc>
              <a:spcPct val="90000"/>
            </a:lnSpc>
            <a:spcBef>
              <a:spcPct val="0"/>
            </a:spcBef>
            <a:spcAft>
              <a:spcPct val="15000"/>
            </a:spcAft>
            <a:buChar char="••"/>
          </a:pPr>
          <a:r>
            <a:rPr lang="en-US" sz="2000" kern="1200" dirty="0"/>
            <a:t>Due to inadequate skills, restricted to shadowing experiences</a:t>
          </a:r>
        </a:p>
      </dsp:txBody>
      <dsp:txXfrm rot="-5400000">
        <a:off x="1046581" y="54478"/>
        <a:ext cx="8659577" cy="876943"/>
      </dsp:txXfrm>
    </dsp:sp>
    <dsp:sp modelId="{B3DBED76-4E66-4B42-A65D-7CABD369CF72}">
      <dsp:nvSpPr>
        <dsp:cNvPr id="0" name=""/>
        <dsp:cNvSpPr/>
      </dsp:nvSpPr>
      <dsp:spPr>
        <a:xfrm rot="5400000">
          <a:off x="-224267" y="1582440"/>
          <a:ext cx="1495116" cy="104658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2</a:t>
          </a:r>
        </a:p>
      </dsp:txBody>
      <dsp:txXfrm rot="-5400000">
        <a:off x="1" y="1881464"/>
        <a:ext cx="1046581" cy="448535"/>
      </dsp:txXfrm>
    </dsp:sp>
    <dsp:sp modelId="{A685002E-296D-48F4-86A7-F3433310A8D2}">
      <dsp:nvSpPr>
        <dsp:cNvPr id="0" name=""/>
        <dsp:cNvSpPr/>
      </dsp:nvSpPr>
      <dsp:spPr>
        <a:xfrm rot="5400000">
          <a:off x="4914177" y="-2509422"/>
          <a:ext cx="971825" cy="870701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a:t>Requires Close Supervision </a:t>
          </a:r>
        </a:p>
        <a:p>
          <a:pPr marL="457200" lvl="2" indent="-228600" algn="l" defTabSz="889000">
            <a:lnSpc>
              <a:spcPct val="90000"/>
            </a:lnSpc>
            <a:spcBef>
              <a:spcPct val="0"/>
            </a:spcBef>
            <a:spcAft>
              <a:spcPct val="15000"/>
            </a:spcAft>
            <a:buChar char="••"/>
          </a:pPr>
          <a:r>
            <a:rPr lang="en-US" sz="2000" kern="1200" dirty="0"/>
            <a:t>Requires proactive guidance and/or presence of a physician to complete</a:t>
          </a:r>
        </a:p>
      </dsp:txBody>
      <dsp:txXfrm rot="-5400000">
        <a:off x="1046581" y="1405615"/>
        <a:ext cx="8659577" cy="876943"/>
      </dsp:txXfrm>
    </dsp:sp>
    <dsp:sp modelId="{FA14F7AE-BF0E-4993-8345-0ECB48060052}">
      <dsp:nvSpPr>
        <dsp:cNvPr id="0" name=""/>
        <dsp:cNvSpPr/>
      </dsp:nvSpPr>
      <dsp:spPr>
        <a:xfrm rot="5400000">
          <a:off x="-198291" y="2929540"/>
          <a:ext cx="1495116" cy="104658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3</a:t>
          </a:r>
        </a:p>
      </dsp:txBody>
      <dsp:txXfrm rot="-5400000">
        <a:off x="25977" y="3228564"/>
        <a:ext cx="1046581" cy="448535"/>
      </dsp:txXfrm>
    </dsp:sp>
    <dsp:sp modelId="{7EA04CFE-3E50-45D9-9887-8EB66B5D6C90}">
      <dsp:nvSpPr>
        <dsp:cNvPr id="0" name=""/>
        <dsp:cNvSpPr/>
      </dsp:nvSpPr>
      <dsp:spPr>
        <a:xfrm rot="5400000">
          <a:off x="4914177" y="-1158286"/>
          <a:ext cx="971825" cy="870701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Requires Minimal Supervision</a:t>
          </a:r>
        </a:p>
        <a:p>
          <a:pPr marL="457200" lvl="2" indent="-228600" algn="l" defTabSz="889000">
            <a:lnSpc>
              <a:spcPct val="90000"/>
            </a:lnSpc>
            <a:spcBef>
              <a:spcPct val="0"/>
            </a:spcBef>
            <a:spcAft>
              <a:spcPct val="15000"/>
            </a:spcAft>
            <a:buChar char="••"/>
          </a:pPr>
          <a:r>
            <a:rPr lang="en-US" sz="2000" kern="1200" dirty="0"/>
            <a:t>Successfully completes with feedback and/or clarification from a supervising physician </a:t>
          </a:r>
        </a:p>
      </dsp:txBody>
      <dsp:txXfrm rot="-5400000">
        <a:off x="1046581" y="2756751"/>
        <a:ext cx="8659577" cy="876943"/>
      </dsp:txXfrm>
    </dsp:sp>
    <dsp:sp modelId="{CAC8B18F-9ECF-4B7F-8132-CF6DBF8EB7E2}">
      <dsp:nvSpPr>
        <dsp:cNvPr id="0" name=""/>
        <dsp:cNvSpPr/>
      </dsp:nvSpPr>
      <dsp:spPr>
        <a:xfrm rot="5400000">
          <a:off x="-224267" y="4284714"/>
          <a:ext cx="1495116" cy="104658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4</a:t>
          </a:r>
        </a:p>
      </dsp:txBody>
      <dsp:txXfrm rot="-5400000">
        <a:off x="1" y="4583738"/>
        <a:ext cx="1046581" cy="448535"/>
      </dsp:txXfrm>
    </dsp:sp>
    <dsp:sp modelId="{EE084EE4-2F8C-4DF8-ABF8-AA703D727A07}">
      <dsp:nvSpPr>
        <dsp:cNvPr id="0" name=""/>
        <dsp:cNvSpPr/>
      </dsp:nvSpPr>
      <dsp:spPr>
        <a:xfrm rot="5400000">
          <a:off x="4905383" y="201130"/>
          <a:ext cx="971825" cy="870701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b="1" kern="1200" dirty="0"/>
            <a:t>Performs </a:t>
          </a:r>
          <a:r>
            <a:rPr lang="en-US" sz="2600" b="1" kern="1200" dirty="0" smtClean="0"/>
            <a:t>Independently </a:t>
          </a:r>
          <a:endParaRPr lang="en-US" sz="2600" b="1" kern="1200" dirty="0"/>
        </a:p>
        <a:p>
          <a:pPr marL="457200" lvl="2" indent="-228600" algn="l" defTabSz="889000">
            <a:lnSpc>
              <a:spcPct val="90000"/>
            </a:lnSpc>
            <a:spcBef>
              <a:spcPct val="0"/>
            </a:spcBef>
            <a:spcAft>
              <a:spcPct val="15000"/>
            </a:spcAft>
            <a:buChar char="••"/>
          </a:pPr>
          <a:r>
            <a:rPr lang="en-US" sz="2000" kern="1200" dirty="0"/>
            <a:t>Competent at an intern level, rarely needing feedback or clarification afterward </a:t>
          </a:r>
        </a:p>
      </dsp:txBody>
      <dsp:txXfrm rot="-5400000">
        <a:off x="1037787" y="4116168"/>
        <a:ext cx="8659577" cy="8769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240361" cy="2296757"/>
          </a:xfrm>
          <a:prstGeom prst="rect">
            <a:avLst/>
          </a:prstGeom>
        </p:spPr>
        <p:txBody>
          <a:bodyPr vert="horz" lIns="179075" tIns="89538" rIns="179075" bIns="89538" rtlCol="0"/>
          <a:lstStyle>
            <a:lvl1pPr algn="l" eaLnBrk="1" hangingPunct="1">
              <a:defRPr sz="2300">
                <a:latin typeface="Arial" charset="0"/>
              </a:defRPr>
            </a:lvl1pPr>
          </a:lstStyle>
          <a:p>
            <a:pPr>
              <a:defRPr/>
            </a:pPr>
            <a:endParaRPr lang="en-US"/>
          </a:p>
        </p:txBody>
      </p:sp>
      <p:sp>
        <p:nvSpPr>
          <p:cNvPr id="3" name="Date Placeholder 2"/>
          <p:cNvSpPr>
            <a:spLocks noGrp="1"/>
          </p:cNvSpPr>
          <p:nvPr>
            <p:ph type="dt" sz="quarter" idx="1"/>
          </p:nvPr>
        </p:nvSpPr>
        <p:spPr>
          <a:xfrm>
            <a:off x="4235669" y="1"/>
            <a:ext cx="3240361" cy="2296757"/>
          </a:xfrm>
          <a:prstGeom prst="rect">
            <a:avLst/>
          </a:prstGeom>
        </p:spPr>
        <p:txBody>
          <a:bodyPr vert="horz" lIns="179075" tIns="89538" rIns="179075" bIns="89538" rtlCol="0"/>
          <a:lstStyle>
            <a:lvl1pPr algn="r" eaLnBrk="1" hangingPunct="1">
              <a:defRPr sz="2300">
                <a:latin typeface="Arial" charset="0"/>
              </a:defRPr>
            </a:lvl1pPr>
          </a:lstStyle>
          <a:p>
            <a:pPr>
              <a:defRPr/>
            </a:pPr>
            <a:fld id="{40F75959-7FBE-43E2-AC57-0C9083FB58B4}" type="datetimeFigureOut">
              <a:rPr lang="en-US"/>
              <a:pPr>
                <a:defRPr/>
              </a:pPr>
              <a:t>5/20/2020</a:t>
            </a:fld>
            <a:endParaRPr lang="en-US"/>
          </a:p>
        </p:txBody>
      </p:sp>
      <p:sp>
        <p:nvSpPr>
          <p:cNvPr id="4" name="Footer Placeholder 3"/>
          <p:cNvSpPr>
            <a:spLocks noGrp="1"/>
          </p:cNvSpPr>
          <p:nvPr>
            <p:ph type="ftr" sz="quarter" idx="2"/>
          </p:nvPr>
        </p:nvSpPr>
        <p:spPr>
          <a:xfrm>
            <a:off x="2" y="43630422"/>
            <a:ext cx="3240361" cy="2296757"/>
          </a:xfrm>
          <a:prstGeom prst="rect">
            <a:avLst/>
          </a:prstGeom>
        </p:spPr>
        <p:txBody>
          <a:bodyPr vert="horz" lIns="179075" tIns="89538" rIns="179075" bIns="89538" rtlCol="0" anchor="b"/>
          <a:lstStyle>
            <a:lvl1pPr algn="l" eaLnBrk="1" hangingPunct="1">
              <a:defRPr sz="2300">
                <a:latin typeface="Arial" charset="0"/>
              </a:defRPr>
            </a:lvl1pPr>
          </a:lstStyle>
          <a:p>
            <a:pPr>
              <a:defRPr/>
            </a:pPr>
            <a:endParaRPr lang="en-US"/>
          </a:p>
        </p:txBody>
      </p:sp>
      <p:sp>
        <p:nvSpPr>
          <p:cNvPr id="5" name="Slide Number Placeholder 4"/>
          <p:cNvSpPr>
            <a:spLocks noGrp="1"/>
          </p:cNvSpPr>
          <p:nvPr>
            <p:ph type="sldNum" sz="quarter" idx="3"/>
          </p:nvPr>
        </p:nvSpPr>
        <p:spPr>
          <a:xfrm>
            <a:off x="4235669" y="43630422"/>
            <a:ext cx="3240361" cy="2296757"/>
          </a:xfrm>
          <a:prstGeom prst="rect">
            <a:avLst/>
          </a:prstGeom>
        </p:spPr>
        <p:txBody>
          <a:bodyPr vert="horz" wrap="square" lIns="179075" tIns="89538" rIns="179075" bIns="89538" numCol="1" anchor="b" anchorCtr="0" compatLnSpc="1">
            <a:prstTxWarp prst="textNoShape">
              <a:avLst/>
            </a:prstTxWarp>
          </a:bodyPr>
          <a:lstStyle>
            <a:lvl1pPr algn="r" eaLnBrk="1" hangingPunct="1">
              <a:defRPr sz="2300"/>
            </a:lvl1pPr>
          </a:lstStyle>
          <a:p>
            <a:pPr>
              <a:defRPr/>
            </a:pPr>
            <a:fld id="{6A12AA47-42F1-489B-BC2E-DC190DB7BBAE}" type="slidenum">
              <a:rPr lang="en-US" altLang="en-US"/>
              <a:pPr>
                <a:defRPr/>
              </a:pPr>
              <a:t>‹#›</a:t>
            </a:fld>
            <a:endParaRPr lang="en-US" altLang="en-US"/>
          </a:p>
        </p:txBody>
      </p:sp>
    </p:spTree>
    <p:extLst>
      <p:ext uri="{BB962C8B-B14F-4D97-AF65-F5344CB8AC3E}">
        <p14:creationId xmlns:p14="http://schemas.microsoft.com/office/powerpoint/2010/main" val="263240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9890" name="Rectangle 2"/>
          <p:cNvSpPr>
            <a:spLocks noGrp="1" noChangeArrowheads="1"/>
          </p:cNvSpPr>
          <p:nvPr>
            <p:ph type="hdr" sz="quarter"/>
          </p:nvPr>
        </p:nvSpPr>
        <p:spPr bwMode="auto">
          <a:xfrm>
            <a:off x="2" y="1"/>
            <a:ext cx="3240361" cy="2296757"/>
          </a:xfrm>
          <a:prstGeom prst="rect">
            <a:avLst/>
          </a:prstGeom>
          <a:noFill/>
          <a:ln w="9525">
            <a:noFill/>
            <a:miter lim="800000"/>
            <a:headEnd/>
            <a:tailEnd/>
          </a:ln>
          <a:effectLst/>
        </p:spPr>
        <p:txBody>
          <a:bodyPr vert="horz" wrap="square" lIns="179075" tIns="89538" rIns="179075" bIns="89538" numCol="1" anchor="t" anchorCtr="0" compatLnSpc="1">
            <a:prstTxWarp prst="textNoShape">
              <a:avLst/>
            </a:prstTxWarp>
          </a:bodyPr>
          <a:lstStyle>
            <a:lvl1pPr eaLnBrk="0" hangingPunct="0">
              <a:defRPr sz="2300">
                <a:latin typeface="Times New Roman" pitchFamily="-65" charset="0"/>
              </a:defRPr>
            </a:lvl1pPr>
          </a:lstStyle>
          <a:p>
            <a:pPr>
              <a:defRPr/>
            </a:pPr>
            <a:endParaRPr lang="en-US"/>
          </a:p>
        </p:txBody>
      </p:sp>
      <p:sp>
        <p:nvSpPr>
          <p:cNvPr id="549891" name="Rectangle 3"/>
          <p:cNvSpPr>
            <a:spLocks noGrp="1" noChangeArrowheads="1"/>
          </p:cNvSpPr>
          <p:nvPr>
            <p:ph type="dt" idx="1"/>
          </p:nvPr>
        </p:nvSpPr>
        <p:spPr bwMode="auto">
          <a:xfrm>
            <a:off x="4235669" y="1"/>
            <a:ext cx="3240361" cy="2296757"/>
          </a:xfrm>
          <a:prstGeom prst="rect">
            <a:avLst/>
          </a:prstGeom>
          <a:noFill/>
          <a:ln w="9525">
            <a:noFill/>
            <a:miter lim="800000"/>
            <a:headEnd/>
            <a:tailEnd/>
          </a:ln>
          <a:effectLst/>
        </p:spPr>
        <p:txBody>
          <a:bodyPr vert="horz" wrap="square" lIns="179075" tIns="89538" rIns="179075" bIns="89538" numCol="1" anchor="t" anchorCtr="0" compatLnSpc="1">
            <a:prstTxWarp prst="textNoShape">
              <a:avLst/>
            </a:prstTxWarp>
          </a:bodyPr>
          <a:lstStyle>
            <a:lvl1pPr algn="r" eaLnBrk="0" hangingPunct="0">
              <a:defRPr sz="2300">
                <a:latin typeface="Times New Roman" pitchFamily="-65"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571288" y="3443288"/>
            <a:ext cx="30624463" cy="172259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9893" name="Rectangle 5"/>
          <p:cNvSpPr>
            <a:spLocks noGrp="1" noChangeArrowheads="1"/>
          </p:cNvSpPr>
          <p:nvPr>
            <p:ph type="body" sz="quarter" idx="3"/>
          </p:nvPr>
        </p:nvSpPr>
        <p:spPr bwMode="auto">
          <a:xfrm>
            <a:off x="747777" y="21819199"/>
            <a:ext cx="5982208" cy="20670819"/>
          </a:xfrm>
          <a:prstGeom prst="rect">
            <a:avLst/>
          </a:prstGeom>
          <a:noFill/>
          <a:ln w="9525">
            <a:noFill/>
            <a:miter lim="800000"/>
            <a:headEnd/>
            <a:tailEnd/>
          </a:ln>
          <a:effectLst/>
        </p:spPr>
        <p:txBody>
          <a:bodyPr vert="horz" wrap="square" lIns="179075" tIns="89538" rIns="179075" bIns="895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9894" name="Rectangle 6"/>
          <p:cNvSpPr>
            <a:spLocks noGrp="1" noChangeArrowheads="1"/>
          </p:cNvSpPr>
          <p:nvPr>
            <p:ph type="ftr" sz="quarter" idx="4"/>
          </p:nvPr>
        </p:nvSpPr>
        <p:spPr bwMode="auto">
          <a:xfrm>
            <a:off x="2" y="43630422"/>
            <a:ext cx="3240361" cy="2296757"/>
          </a:xfrm>
          <a:prstGeom prst="rect">
            <a:avLst/>
          </a:prstGeom>
          <a:noFill/>
          <a:ln w="9525">
            <a:noFill/>
            <a:miter lim="800000"/>
            <a:headEnd/>
            <a:tailEnd/>
          </a:ln>
          <a:effectLst/>
        </p:spPr>
        <p:txBody>
          <a:bodyPr vert="horz" wrap="square" lIns="179075" tIns="89538" rIns="179075" bIns="89538" numCol="1" anchor="b" anchorCtr="0" compatLnSpc="1">
            <a:prstTxWarp prst="textNoShape">
              <a:avLst/>
            </a:prstTxWarp>
          </a:bodyPr>
          <a:lstStyle>
            <a:lvl1pPr eaLnBrk="0" hangingPunct="0">
              <a:defRPr sz="2300">
                <a:latin typeface="Times New Roman" pitchFamily="-65" charset="0"/>
              </a:defRPr>
            </a:lvl1pPr>
          </a:lstStyle>
          <a:p>
            <a:pPr>
              <a:defRPr/>
            </a:pPr>
            <a:endParaRPr lang="en-US"/>
          </a:p>
        </p:txBody>
      </p:sp>
      <p:sp>
        <p:nvSpPr>
          <p:cNvPr id="549895" name="Rectangle 7"/>
          <p:cNvSpPr>
            <a:spLocks noGrp="1" noChangeArrowheads="1"/>
          </p:cNvSpPr>
          <p:nvPr>
            <p:ph type="sldNum" sz="quarter" idx="5"/>
          </p:nvPr>
        </p:nvSpPr>
        <p:spPr bwMode="auto">
          <a:xfrm>
            <a:off x="4235669" y="43630422"/>
            <a:ext cx="3240361" cy="2296757"/>
          </a:xfrm>
          <a:prstGeom prst="rect">
            <a:avLst/>
          </a:prstGeom>
          <a:noFill/>
          <a:ln w="9525">
            <a:noFill/>
            <a:miter lim="800000"/>
            <a:headEnd/>
            <a:tailEnd/>
          </a:ln>
          <a:effectLst/>
        </p:spPr>
        <p:txBody>
          <a:bodyPr vert="horz" wrap="square" lIns="179075" tIns="89538" rIns="179075" bIns="89538" numCol="1" anchor="b" anchorCtr="0" compatLnSpc="1">
            <a:prstTxWarp prst="textNoShape">
              <a:avLst/>
            </a:prstTxWarp>
          </a:bodyPr>
          <a:lstStyle>
            <a:lvl1pPr algn="r" eaLnBrk="0" hangingPunct="0">
              <a:defRPr sz="2300">
                <a:latin typeface="Times New Roman" panose="02020603050405020304" pitchFamily="18" charset="0"/>
              </a:defRPr>
            </a:lvl1pPr>
          </a:lstStyle>
          <a:p>
            <a:pPr>
              <a:defRPr/>
            </a:pPr>
            <a:fld id="{476AAAA1-CAB0-4AC0-8DC7-AF54434C4E50}" type="slidenum">
              <a:rPr lang="en-US" altLang="en-US"/>
              <a:pPr>
                <a:defRPr/>
              </a:pPr>
              <a:t>‹#›</a:t>
            </a:fld>
            <a:endParaRPr lang="en-US" altLang="en-US"/>
          </a:p>
        </p:txBody>
      </p:sp>
    </p:spTree>
    <p:extLst>
      <p:ext uri="{BB962C8B-B14F-4D97-AF65-F5344CB8AC3E}">
        <p14:creationId xmlns:p14="http://schemas.microsoft.com/office/powerpoint/2010/main" val="3650261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65"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a:t>
            </a:fld>
            <a:endParaRPr lang="en-US" altLang="en-US"/>
          </a:p>
        </p:txBody>
      </p:sp>
    </p:spTree>
    <p:extLst>
      <p:ext uri="{BB962C8B-B14F-4D97-AF65-F5344CB8AC3E}">
        <p14:creationId xmlns:p14="http://schemas.microsoft.com/office/powerpoint/2010/main" val="138196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10</a:t>
            </a:fld>
            <a:endParaRPr lang="en-US" altLang="en-US" dirty="0"/>
          </a:p>
        </p:txBody>
      </p:sp>
    </p:spTree>
    <p:extLst>
      <p:ext uri="{BB962C8B-B14F-4D97-AF65-F5344CB8AC3E}">
        <p14:creationId xmlns:p14="http://schemas.microsoft.com/office/powerpoint/2010/main" val="183091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r>
              <a:rPr lang="en-US" dirty="0"/>
              <a:t>This is a </a:t>
            </a:r>
            <a:r>
              <a:rPr lang="en-US" dirty="0" smtClean="0"/>
              <a:t>period</a:t>
            </a:r>
            <a:r>
              <a:rPr lang="en-US" baseline="0" dirty="0" smtClean="0"/>
              <a:t> </a:t>
            </a:r>
            <a:r>
              <a:rPr lang="en-US" baseline="0" dirty="0"/>
              <a:t>of time to think about what you saw </a:t>
            </a:r>
          </a:p>
          <a:p>
            <a:pPr marL="1208209" lvl="1" indent="-329512">
              <a:buFont typeface="Arial" panose="020B0604020202020204" pitchFamily="34" charset="0"/>
              <a:buChar char="•"/>
            </a:pPr>
            <a:r>
              <a:rPr lang="en-US" baseline="0" dirty="0" smtClean="0"/>
              <a:t>In real-time and immediately </a:t>
            </a:r>
            <a:r>
              <a:rPr lang="en-US" baseline="0" dirty="0"/>
              <a:t>after the observation </a:t>
            </a:r>
          </a:p>
          <a:p>
            <a:pPr marL="329512" indent="-329512">
              <a:buFont typeface="Arial" panose="020B0604020202020204" pitchFamily="34" charset="0"/>
              <a:buChar char="•"/>
            </a:pPr>
            <a:r>
              <a:rPr lang="en-US" baseline="0" dirty="0"/>
              <a:t>This should tie back to </a:t>
            </a:r>
            <a:r>
              <a:rPr lang="en-US" baseline="0" dirty="0" smtClean="0"/>
              <a:t>the set </a:t>
            </a:r>
            <a:r>
              <a:rPr lang="en-US" baseline="0" dirty="0"/>
              <a:t>expectations and should be tailored to the level of the </a:t>
            </a:r>
            <a:r>
              <a:rPr lang="en-US" baseline="0" dirty="0" smtClean="0"/>
              <a:t>learner</a:t>
            </a:r>
          </a:p>
          <a:p>
            <a:pPr marL="1208209" lvl="1" indent="-329512">
              <a:buFont typeface="Arial" panose="020B0604020202020204" pitchFamily="34" charset="0"/>
              <a:buChar char="•"/>
            </a:pPr>
            <a:r>
              <a:rPr lang="en-US" baseline="0" dirty="0" smtClean="0"/>
              <a:t>As a senior resident should be assessed very differently from a 3</a:t>
            </a:r>
            <a:r>
              <a:rPr lang="en-US" baseline="30000" dirty="0" smtClean="0"/>
              <a:t>rd</a:t>
            </a:r>
            <a:r>
              <a:rPr lang="en-US" baseline="0" dirty="0" smtClean="0"/>
              <a:t> year medical student</a:t>
            </a:r>
            <a:endParaRPr lang="en-US" baseline="0" dirty="0"/>
          </a:p>
          <a:p>
            <a:pPr marL="878697" lvl="1"/>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11</a:t>
            </a:fld>
            <a:endParaRPr lang="en-US" altLang="en-US"/>
          </a:p>
        </p:txBody>
      </p:sp>
    </p:spTree>
    <p:extLst>
      <p:ext uri="{BB962C8B-B14F-4D97-AF65-F5344CB8AC3E}">
        <p14:creationId xmlns:p14="http://schemas.microsoft.com/office/powerpoint/2010/main" val="135418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12</a:t>
            </a:fld>
            <a:endParaRPr lang="en-US" altLang="en-US"/>
          </a:p>
        </p:txBody>
      </p:sp>
    </p:spTree>
    <p:extLst>
      <p:ext uri="{BB962C8B-B14F-4D97-AF65-F5344CB8AC3E}">
        <p14:creationId xmlns:p14="http://schemas.microsoft.com/office/powerpoint/2010/main" val="213809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13</a:t>
            </a:fld>
            <a:endParaRPr lang="en-US" altLang="en-US"/>
          </a:p>
        </p:txBody>
      </p:sp>
    </p:spTree>
    <p:extLst>
      <p:ext uri="{BB962C8B-B14F-4D97-AF65-F5344CB8AC3E}">
        <p14:creationId xmlns:p14="http://schemas.microsoft.com/office/powerpoint/2010/main" val="103444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14</a:t>
            </a:fld>
            <a:endParaRPr lang="en-US" altLang="en-US"/>
          </a:p>
        </p:txBody>
      </p:sp>
    </p:spTree>
    <p:extLst>
      <p:ext uri="{BB962C8B-B14F-4D97-AF65-F5344CB8AC3E}">
        <p14:creationId xmlns:p14="http://schemas.microsoft.com/office/powerpoint/2010/main" val="165886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15</a:t>
            </a:fld>
            <a:endParaRPr lang="en-US" altLang="en-US"/>
          </a:p>
        </p:txBody>
      </p:sp>
    </p:spTree>
    <p:extLst>
      <p:ext uri="{BB962C8B-B14F-4D97-AF65-F5344CB8AC3E}">
        <p14:creationId xmlns:p14="http://schemas.microsoft.com/office/powerpoint/2010/main" val="118115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16</a:t>
            </a:fld>
            <a:endParaRPr lang="en-US" altLang="en-US"/>
          </a:p>
        </p:txBody>
      </p:sp>
    </p:spTree>
    <p:extLst>
      <p:ext uri="{BB962C8B-B14F-4D97-AF65-F5344CB8AC3E}">
        <p14:creationId xmlns:p14="http://schemas.microsoft.com/office/powerpoint/2010/main" val="282614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29512" indent="-329512">
              <a:buFont typeface="Arial" panose="020B0604020202020204" pitchFamily="34" charset="0"/>
              <a:buChar cha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125923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644215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29512" indent="-329512">
              <a:buFont typeface="Arial" panose="020B0604020202020204" pitchFamily="34" charset="0"/>
              <a:buChar cha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323533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a:t>
            </a:fld>
            <a:endParaRPr lang="en-US" altLang="en-US"/>
          </a:p>
        </p:txBody>
      </p:sp>
    </p:spTree>
    <p:extLst>
      <p:ext uri="{BB962C8B-B14F-4D97-AF65-F5344CB8AC3E}">
        <p14:creationId xmlns:p14="http://schemas.microsoft.com/office/powerpoint/2010/main" val="233449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ea typeface="ＭＳ Ｐゴシック" charset="0"/>
              <a:cs typeface="ＭＳ Ｐゴシック" charset="0"/>
            </a:endParaRPr>
          </a:p>
          <a:p>
            <a:pPr marL="329512" indent="-329512">
              <a:buFont typeface="Arial" panose="020B0604020202020204" pitchFamily="34" charset="0"/>
              <a:buChar char="•"/>
            </a:pPr>
            <a:r>
              <a:rPr lang="en-US" dirty="0" smtClean="0">
                <a:ea typeface="ＭＳ Ｐゴシック" charset="0"/>
                <a:cs typeface="ＭＳ Ｐゴシック" charset="0"/>
              </a:rPr>
              <a:t>You did great</a:t>
            </a:r>
            <a:r>
              <a:rPr lang="en-US" baseline="0" dirty="0" smtClean="0">
                <a:ea typeface="ＭＳ Ｐゴシック" charset="0"/>
                <a:cs typeface="ＭＳ Ｐゴシック" charset="0"/>
              </a:rPr>
              <a:t> with a assessing strength and sensation on your neurologic exam</a:t>
            </a:r>
          </a:p>
          <a:p>
            <a:pPr marL="329512" indent="-329512">
              <a:buFont typeface="Arial" panose="020B0604020202020204" pitchFamily="34" charset="0"/>
              <a:buChar char="•"/>
            </a:pPr>
            <a:r>
              <a:rPr lang="en-US" baseline="0" dirty="0" smtClean="0">
                <a:ea typeface="ＭＳ Ｐゴシック" charset="0"/>
                <a:cs typeface="ＭＳ Ｐゴシック" charset="0"/>
              </a:rPr>
              <a:t>I noticed that you had trouble assessing all of the reflexes</a:t>
            </a:r>
          </a:p>
          <a:p>
            <a:pPr marL="329512" indent="-329512">
              <a:buFont typeface="Arial" panose="020B0604020202020204" pitchFamily="34" charset="0"/>
              <a:buChar char="•"/>
            </a:pPr>
            <a:r>
              <a:rPr lang="en-US" baseline="0" dirty="0" smtClean="0">
                <a:ea typeface="ＭＳ Ｐゴシック" charset="0"/>
                <a:cs typeface="ＭＳ Ｐゴシック" charset="0"/>
              </a:rPr>
              <a:t>This is important to improve on since this can help assess many neurologic problems, including strokes</a:t>
            </a:r>
          </a:p>
        </p:txBody>
      </p:sp>
    </p:spTree>
    <p:extLst>
      <p:ext uri="{BB962C8B-B14F-4D97-AF65-F5344CB8AC3E}">
        <p14:creationId xmlns:p14="http://schemas.microsoft.com/office/powerpoint/2010/main" val="1387944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21</a:t>
            </a:fld>
            <a:endParaRPr lang="en-US" altLang="en-US"/>
          </a:p>
        </p:txBody>
      </p:sp>
    </p:spTree>
    <p:extLst>
      <p:ext uri="{BB962C8B-B14F-4D97-AF65-F5344CB8AC3E}">
        <p14:creationId xmlns:p14="http://schemas.microsoft.com/office/powerpoint/2010/main" val="842215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265600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23</a:t>
            </a:fld>
            <a:endParaRPr lang="en-US" altLang="en-US"/>
          </a:p>
        </p:txBody>
      </p:sp>
    </p:spTree>
    <p:extLst>
      <p:ext uri="{BB962C8B-B14F-4D97-AF65-F5344CB8AC3E}">
        <p14:creationId xmlns:p14="http://schemas.microsoft.com/office/powerpoint/2010/main" val="4087340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defTabSz="179075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24</a:t>
            </a:fld>
            <a:endParaRPr lang="en-US" altLang="en-US"/>
          </a:p>
        </p:txBody>
      </p:sp>
    </p:spTree>
    <p:extLst>
      <p:ext uri="{BB962C8B-B14F-4D97-AF65-F5344CB8AC3E}">
        <p14:creationId xmlns:p14="http://schemas.microsoft.com/office/powerpoint/2010/main" val="3156386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2842" indent="-32951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25</a:t>
            </a:fld>
            <a:endParaRPr lang="en-US" altLang="en-US"/>
          </a:p>
        </p:txBody>
      </p:sp>
    </p:spTree>
    <p:extLst>
      <p:ext uri="{BB962C8B-B14F-4D97-AF65-F5344CB8AC3E}">
        <p14:creationId xmlns:p14="http://schemas.microsoft.com/office/powerpoint/2010/main" val="2439321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26</a:t>
            </a:fld>
            <a:endParaRPr lang="en-US" altLang="en-US"/>
          </a:p>
        </p:txBody>
      </p:sp>
    </p:spTree>
    <p:extLst>
      <p:ext uri="{BB962C8B-B14F-4D97-AF65-F5344CB8AC3E}">
        <p14:creationId xmlns:p14="http://schemas.microsoft.com/office/powerpoint/2010/main" val="214721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strike="sngStrike" baseline="0"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27</a:t>
            </a:fld>
            <a:endParaRPr lang="en-US" altLang="en-US"/>
          </a:p>
        </p:txBody>
      </p:sp>
    </p:spTree>
    <p:extLst>
      <p:ext uri="{BB962C8B-B14F-4D97-AF65-F5344CB8AC3E}">
        <p14:creationId xmlns:p14="http://schemas.microsoft.com/office/powerpoint/2010/main" val="2211074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28</a:t>
            </a:fld>
            <a:endParaRPr lang="en-US" altLang="en-US"/>
          </a:p>
        </p:txBody>
      </p:sp>
    </p:spTree>
    <p:extLst>
      <p:ext uri="{BB962C8B-B14F-4D97-AF65-F5344CB8AC3E}">
        <p14:creationId xmlns:p14="http://schemas.microsoft.com/office/powerpoint/2010/main" val="3659134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29</a:t>
            </a:fld>
            <a:endParaRPr lang="en-US" altLang="en-US"/>
          </a:p>
        </p:txBody>
      </p:sp>
    </p:spTree>
    <p:extLst>
      <p:ext uri="{BB962C8B-B14F-4D97-AF65-F5344CB8AC3E}">
        <p14:creationId xmlns:p14="http://schemas.microsoft.com/office/powerpoint/2010/main" val="405886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a:t>
            </a:fld>
            <a:endParaRPr lang="en-US" altLang="en-US"/>
          </a:p>
        </p:txBody>
      </p:sp>
    </p:spTree>
    <p:extLst>
      <p:ext uri="{BB962C8B-B14F-4D97-AF65-F5344CB8AC3E}">
        <p14:creationId xmlns:p14="http://schemas.microsoft.com/office/powerpoint/2010/main" val="4256554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30</a:t>
            </a:fld>
            <a:endParaRPr lang="en-US" altLang="en-US"/>
          </a:p>
        </p:txBody>
      </p:sp>
    </p:spTree>
    <p:extLst>
      <p:ext uri="{BB962C8B-B14F-4D97-AF65-F5344CB8AC3E}">
        <p14:creationId xmlns:p14="http://schemas.microsoft.com/office/powerpoint/2010/main" val="2528673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31</a:t>
            </a:fld>
            <a:endParaRPr lang="en-US" altLang="en-US"/>
          </a:p>
        </p:txBody>
      </p:sp>
    </p:spTree>
    <p:extLst>
      <p:ext uri="{BB962C8B-B14F-4D97-AF65-F5344CB8AC3E}">
        <p14:creationId xmlns:p14="http://schemas.microsoft.com/office/powerpoint/2010/main" val="2334826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886529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814717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26083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29512" indent="-329512">
              <a:buFont typeface="Arial" panose="020B0604020202020204" pitchFamily="34" charset="0"/>
              <a:buChar char="•"/>
            </a:pPr>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055168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36</a:t>
            </a:fld>
            <a:endParaRPr lang="en-US" altLang="en-US"/>
          </a:p>
        </p:txBody>
      </p:sp>
    </p:spTree>
    <p:extLst>
      <p:ext uri="{BB962C8B-B14F-4D97-AF65-F5344CB8AC3E}">
        <p14:creationId xmlns:p14="http://schemas.microsoft.com/office/powerpoint/2010/main" val="1762115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29512" indent="-329512">
              <a:buFont typeface="Arial" panose="020B0604020202020204" pitchFamily="34" charset="0"/>
              <a:buChar char="•"/>
            </a:pPr>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954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1790754">
              <a:defRPr/>
            </a:pPr>
            <a:endParaRPr lang="en-US" dirty="0" smtClean="0"/>
          </a:p>
          <a:p>
            <a:pPr defTabSz="1790754">
              <a:defRPr/>
            </a:pPr>
            <a:endParaRPr lang="en-US" dirty="0" smtClean="0"/>
          </a:p>
        </p:txBody>
      </p:sp>
    </p:spTree>
    <p:extLst>
      <p:ext uri="{BB962C8B-B14F-4D97-AF65-F5344CB8AC3E}">
        <p14:creationId xmlns:p14="http://schemas.microsoft.com/office/powerpoint/2010/main" val="963619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39</a:t>
            </a:fld>
            <a:endParaRPr lang="en-US" altLang="en-US"/>
          </a:p>
        </p:txBody>
      </p:sp>
    </p:spTree>
    <p:extLst>
      <p:ext uri="{BB962C8B-B14F-4D97-AF65-F5344CB8AC3E}">
        <p14:creationId xmlns:p14="http://schemas.microsoft.com/office/powerpoint/2010/main" val="43111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a:t>
            </a:fld>
            <a:endParaRPr lang="en-US" altLang="en-US"/>
          </a:p>
        </p:txBody>
      </p:sp>
    </p:spTree>
    <p:extLst>
      <p:ext uri="{BB962C8B-B14F-4D97-AF65-F5344CB8AC3E}">
        <p14:creationId xmlns:p14="http://schemas.microsoft.com/office/powerpoint/2010/main" val="2081062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8209" lvl="1" indent="-329512">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40</a:t>
            </a:fld>
            <a:endParaRPr lang="en-US" altLang="en-US"/>
          </a:p>
        </p:txBody>
      </p:sp>
    </p:spTree>
    <p:extLst>
      <p:ext uri="{BB962C8B-B14F-4D97-AF65-F5344CB8AC3E}">
        <p14:creationId xmlns:p14="http://schemas.microsoft.com/office/powerpoint/2010/main" val="3552714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41</a:t>
            </a:fld>
            <a:endParaRPr lang="en-US" altLang="en-US"/>
          </a:p>
        </p:txBody>
      </p:sp>
    </p:spTree>
    <p:extLst>
      <p:ext uri="{BB962C8B-B14F-4D97-AF65-F5344CB8AC3E}">
        <p14:creationId xmlns:p14="http://schemas.microsoft.com/office/powerpoint/2010/main" val="3637980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42</a:t>
            </a:fld>
            <a:endParaRPr lang="en-US" altLang="en-US"/>
          </a:p>
        </p:txBody>
      </p:sp>
    </p:spTree>
    <p:extLst>
      <p:ext uri="{BB962C8B-B14F-4D97-AF65-F5344CB8AC3E}">
        <p14:creationId xmlns:p14="http://schemas.microsoft.com/office/powerpoint/2010/main" val="514893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43</a:t>
            </a:fld>
            <a:endParaRPr lang="en-US" altLang="en-US"/>
          </a:p>
        </p:txBody>
      </p:sp>
    </p:spTree>
    <p:extLst>
      <p:ext uri="{BB962C8B-B14F-4D97-AF65-F5344CB8AC3E}">
        <p14:creationId xmlns:p14="http://schemas.microsoft.com/office/powerpoint/2010/main" val="1606769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44</a:t>
            </a:fld>
            <a:endParaRPr lang="en-US" altLang="en-US"/>
          </a:p>
        </p:txBody>
      </p:sp>
    </p:spTree>
    <p:extLst>
      <p:ext uri="{BB962C8B-B14F-4D97-AF65-F5344CB8AC3E}">
        <p14:creationId xmlns:p14="http://schemas.microsoft.com/office/powerpoint/2010/main" val="1951585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45</a:t>
            </a:fld>
            <a:endParaRPr lang="en-US" altLang="en-US"/>
          </a:p>
        </p:txBody>
      </p:sp>
    </p:spTree>
    <p:extLst>
      <p:ext uri="{BB962C8B-B14F-4D97-AF65-F5344CB8AC3E}">
        <p14:creationId xmlns:p14="http://schemas.microsoft.com/office/powerpoint/2010/main" val="328080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5</a:t>
            </a:fld>
            <a:endParaRPr lang="en-US" altLang="en-US"/>
          </a:p>
        </p:txBody>
      </p:sp>
    </p:spTree>
    <p:extLst>
      <p:ext uri="{BB962C8B-B14F-4D97-AF65-F5344CB8AC3E}">
        <p14:creationId xmlns:p14="http://schemas.microsoft.com/office/powerpoint/2010/main" val="81524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6</a:t>
            </a:fld>
            <a:endParaRPr lang="en-US" altLang="en-US"/>
          </a:p>
        </p:txBody>
      </p:sp>
    </p:spTree>
    <p:extLst>
      <p:ext uri="{BB962C8B-B14F-4D97-AF65-F5344CB8AC3E}">
        <p14:creationId xmlns:p14="http://schemas.microsoft.com/office/powerpoint/2010/main" val="169600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512"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7</a:t>
            </a:fld>
            <a:endParaRPr lang="en-US" altLang="en-US"/>
          </a:p>
        </p:txBody>
      </p:sp>
    </p:spTree>
    <p:extLst>
      <p:ext uri="{BB962C8B-B14F-4D97-AF65-F5344CB8AC3E}">
        <p14:creationId xmlns:p14="http://schemas.microsoft.com/office/powerpoint/2010/main" val="15641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8</a:t>
            </a:fld>
            <a:endParaRPr lang="en-US" altLang="en-US"/>
          </a:p>
        </p:txBody>
      </p:sp>
    </p:spTree>
    <p:extLst>
      <p:ext uri="{BB962C8B-B14F-4D97-AF65-F5344CB8AC3E}">
        <p14:creationId xmlns:p14="http://schemas.microsoft.com/office/powerpoint/2010/main" val="55484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8209" lvl="1" indent="-3295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6AAAA1-CAB0-4AC0-8DC7-AF54434C4E50}" type="slidenum">
              <a:rPr lang="en-US" altLang="en-US" smtClean="0"/>
              <a:pPr>
                <a:defRPr/>
              </a:pPr>
              <a:t>9</a:t>
            </a:fld>
            <a:endParaRPr lang="en-US" altLang="en-US" dirty="0"/>
          </a:p>
        </p:txBody>
      </p:sp>
    </p:spTree>
    <p:extLst>
      <p:ext uri="{BB962C8B-B14F-4D97-AF65-F5344CB8AC3E}">
        <p14:creationId xmlns:p14="http://schemas.microsoft.com/office/powerpoint/2010/main" val="763984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a:xfrm>
            <a:off x="609600" y="0"/>
            <a:ext cx="10972800" cy="1143000"/>
          </a:xfrm>
        </p:spPr>
        <p:txBody>
          <a:body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lvl1pPr>
              <a:defRPr sz="40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custDataLst>
              <p:tags r:id="rId3"/>
            </p:custDataLst>
          </p:nvPr>
        </p:nvSpPr>
        <p:spPr/>
        <p:txBody>
          <a:bodyPr/>
          <a:lstStyle>
            <a:lvl1pPr>
              <a:defRPr/>
            </a:lvl1pPr>
          </a:lstStyle>
          <a:p>
            <a:pPr>
              <a:defRPr/>
            </a:pPr>
            <a:endParaRPr lang="en-US"/>
          </a:p>
        </p:txBody>
      </p:sp>
      <p:sp>
        <p:nvSpPr>
          <p:cNvPr id="6" name="Footer Placeholder 5"/>
          <p:cNvSpPr>
            <a:spLocks noGrp="1" noChangeArrowheads="1"/>
          </p:cNvSpPr>
          <p:nvPr>
            <p:ph type="ftr" sz="quarter" idx="11"/>
            <p:custDataLst>
              <p:tags r:id="rId4"/>
            </p:custDataLst>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custDataLst>
              <p:tags r:id="rId5"/>
            </p:custDataLst>
          </p:nvPr>
        </p:nvSpPr>
        <p:spPr/>
        <p:txBody>
          <a:bodyPr/>
          <a:lstStyle>
            <a:lvl1pPr>
              <a:defRPr/>
            </a:lvl1pPr>
          </a:lstStyle>
          <a:p>
            <a:pPr>
              <a:defRPr/>
            </a:pPr>
            <a:fld id="{AB40B716-D580-47D7-8816-698613FC073D}" type="slidenum">
              <a:rPr lang="en-US" altLang="en-US"/>
              <a:pPr>
                <a:defRPr/>
              </a:pPr>
              <a:t>‹#›</a:t>
            </a:fld>
            <a:endParaRPr lang="en-US" altLang="en-US"/>
          </a:p>
        </p:txBody>
      </p:sp>
    </p:spTree>
    <p:extLst>
      <p:ext uri="{BB962C8B-B14F-4D97-AF65-F5344CB8AC3E}">
        <p14:creationId xmlns:p14="http://schemas.microsoft.com/office/powerpoint/2010/main" val="204030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063FC-6EB4-4B02-974C-DB6F57A1D80A}" type="slidenum">
              <a:rPr lang="en-US" altLang="en-US"/>
              <a:pPr>
                <a:defRPr/>
              </a:pPr>
              <a:t>‹#›</a:t>
            </a:fld>
            <a:endParaRPr lang="en-US" altLang="en-US"/>
          </a:p>
        </p:txBody>
      </p:sp>
    </p:spTree>
    <p:extLst>
      <p:ext uri="{BB962C8B-B14F-4D97-AF65-F5344CB8AC3E}">
        <p14:creationId xmlns:p14="http://schemas.microsoft.com/office/powerpoint/2010/main" val="371830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A8B11-A242-4B9D-96C8-4711FC0C4F06}" type="slidenum">
              <a:rPr lang="en-US" altLang="en-US"/>
              <a:pPr>
                <a:defRPr/>
              </a:pPr>
              <a:t>‹#›</a:t>
            </a:fld>
            <a:endParaRPr lang="en-US" altLang="en-US"/>
          </a:p>
        </p:txBody>
      </p:sp>
    </p:spTree>
    <p:extLst>
      <p:ext uri="{BB962C8B-B14F-4D97-AF65-F5344CB8AC3E}">
        <p14:creationId xmlns:p14="http://schemas.microsoft.com/office/powerpoint/2010/main" val="374342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custDataLst>
              <p:tags r:id="rId2"/>
            </p:custDataLst>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10CAB04-EBF6-41A7-92CA-CD7B631F65FB}" type="slidenum">
              <a:rPr lang="en-US" altLang="en-US"/>
              <a:pPr>
                <a:defRPr/>
              </a:pPr>
              <a:t>‹#›</a:t>
            </a:fld>
            <a:endParaRPr lang="en-US" altLang="en-US"/>
          </a:p>
        </p:txBody>
      </p:sp>
    </p:spTree>
    <p:extLst>
      <p:ext uri="{BB962C8B-B14F-4D97-AF65-F5344CB8AC3E}">
        <p14:creationId xmlns:p14="http://schemas.microsoft.com/office/powerpoint/2010/main" val="3879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DE84D-8093-4006-BEE2-597C81BF488C}" type="slidenum">
              <a:rPr lang="en-US" altLang="en-US"/>
              <a:pPr>
                <a:defRPr/>
              </a:pPr>
              <a:t>‹#›</a:t>
            </a:fld>
            <a:endParaRPr lang="en-US" altLang="en-US"/>
          </a:p>
        </p:txBody>
      </p:sp>
    </p:spTree>
    <p:extLst>
      <p:ext uri="{BB962C8B-B14F-4D97-AF65-F5344CB8AC3E}">
        <p14:creationId xmlns:p14="http://schemas.microsoft.com/office/powerpoint/2010/main" val="129486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a:xfrm>
            <a:off x="609600" y="0"/>
            <a:ext cx="109728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custDataLst>
              <p:tags r:id="rId2"/>
            </p:custDataLst>
          </p:nvPr>
        </p:nvSpPr>
        <p:spPr>
          <a:xfrm>
            <a:off x="609600" y="12954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6197600" y="12954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7"/>
          <p:cNvSpPr>
            <a:spLocks noGrp="1" noChangeArrowheads="1"/>
          </p:cNvSpPr>
          <p:nvPr>
            <p:ph type="dt" sz="half" idx="10"/>
            <p:custDataLst>
              <p:tags r:id="rId4"/>
            </p:custDataLst>
          </p:nvPr>
        </p:nvSpPr>
        <p:spPr/>
        <p:txBody>
          <a:bodyPr/>
          <a:lstStyle>
            <a:lvl1pPr>
              <a:defRPr/>
            </a:lvl1pPr>
          </a:lstStyle>
          <a:p>
            <a:pPr>
              <a:defRPr/>
            </a:pPr>
            <a:endParaRPr lang="en-US"/>
          </a:p>
        </p:txBody>
      </p:sp>
      <p:sp>
        <p:nvSpPr>
          <p:cNvPr id="7" name="Footer Placeholder 8"/>
          <p:cNvSpPr>
            <a:spLocks noGrp="1" noChangeArrowheads="1"/>
          </p:cNvSpPr>
          <p:nvPr>
            <p:ph type="ftr" sz="quarter" idx="11"/>
            <p:custDataLst>
              <p:tags r:id="rId5"/>
            </p:custDataLst>
          </p:nvPr>
        </p:nvSpPr>
        <p:spPr/>
        <p:txBody>
          <a:bodyPr/>
          <a:lstStyle>
            <a:lvl1pPr>
              <a:defRPr/>
            </a:lvl1pPr>
          </a:lstStyle>
          <a:p>
            <a:pPr>
              <a:defRPr/>
            </a:pPr>
            <a:endParaRPr lang="en-US"/>
          </a:p>
        </p:txBody>
      </p:sp>
      <p:sp>
        <p:nvSpPr>
          <p:cNvPr id="8" name="Slide Number Placeholder 9"/>
          <p:cNvSpPr>
            <a:spLocks noGrp="1" noChangeArrowheads="1"/>
          </p:cNvSpPr>
          <p:nvPr>
            <p:ph type="sldNum" sz="quarter" idx="12"/>
            <p:custDataLst>
              <p:tags r:id="rId6"/>
            </p:custDataLst>
          </p:nvPr>
        </p:nvSpPr>
        <p:spPr/>
        <p:txBody>
          <a:bodyPr/>
          <a:lstStyle>
            <a:lvl1pPr>
              <a:defRPr/>
            </a:lvl1pPr>
          </a:lstStyle>
          <a:p>
            <a:pPr>
              <a:defRPr/>
            </a:pPr>
            <a:fld id="{FB714878-6EAE-4DAD-BFB6-29424347D81F}" type="slidenum">
              <a:rPr lang="en-US" altLang="en-US"/>
              <a:pPr>
                <a:defRPr/>
              </a:pPr>
              <a:t>‹#›</a:t>
            </a:fld>
            <a:endParaRPr lang="en-US" altLang="en-US"/>
          </a:p>
        </p:txBody>
      </p:sp>
    </p:spTree>
    <p:extLst>
      <p:ext uri="{BB962C8B-B14F-4D97-AF65-F5344CB8AC3E}">
        <p14:creationId xmlns:p14="http://schemas.microsoft.com/office/powerpoint/2010/main" val="89535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95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351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95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351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A274E4A9-57C8-4BCF-ADF7-8059E49D52EA}" type="slidenum">
              <a:rPr lang="en-US" altLang="en-US"/>
              <a:pPr>
                <a:defRPr/>
              </a:pPr>
              <a:t>‹#›</a:t>
            </a:fld>
            <a:endParaRPr lang="en-US" altLang="en-US"/>
          </a:p>
        </p:txBody>
      </p:sp>
    </p:spTree>
    <p:extLst>
      <p:ext uri="{BB962C8B-B14F-4D97-AF65-F5344CB8AC3E}">
        <p14:creationId xmlns:p14="http://schemas.microsoft.com/office/powerpoint/2010/main" val="366728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609600" y="1143000"/>
            <a:ext cx="1097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lstStyle/>
          <a:p>
            <a:r>
              <a:rPr lang="en-US"/>
              <a:t>Click to edit Master title style</a:t>
            </a:r>
          </a:p>
        </p:txBody>
      </p:sp>
      <p:sp>
        <p:nvSpPr>
          <p:cNvPr id="4" name="Rectangle 4"/>
          <p:cNvSpPr>
            <a:spLocks noGrp="1" noChangeArrowheads="1"/>
          </p:cNvSpPr>
          <p:nvPr>
            <p:ph type="dt" sz="half" idx="10"/>
            <p:custDataLst>
              <p:tags r:id="rId2"/>
            </p:custDataLst>
          </p:nvPr>
        </p:nvSpPr>
        <p:spPr/>
        <p:txBody>
          <a:bodyPr/>
          <a:lstStyle>
            <a:lvl1pPr>
              <a:defRPr/>
            </a:lvl1pPr>
          </a:lstStyle>
          <a:p>
            <a:pPr>
              <a:defRPr/>
            </a:pPr>
            <a:endParaRPr lang="en-US"/>
          </a:p>
        </p:txBody>
      </p:sp>
      <p:sp>
        <p:nvSpPr>
          <p:cNvPr id="5" name="Rectangle 5"/>
          <p:cNvSpPr>
            <a:spLocks noGrp="1" noChangeArrowheads="1"/>
          </p:cNvSpPr>
          <p:nvPr>
            <p:ph type="ftr" sz="quarter" idx="11"/>
            <p:custDataLst>
              <p:tags r:id="rId3"/>
            </p:custDataLst>
          </p:nvPr>
        </p:nvSpPr>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4"/>
            </p:custDataLst>
          </p:nvPr>
        </p:nvSpPr>
        <p:spPr/>
        <p:txBody>
          <a:bodyPr/>
          <a:lstStyle>
            <a:lvl1pPr>
              <a:defRPr/>
            </a:lvl1pPr>
          </a:lstStyle>
          <a:p>
            <a:pPr>
              <a:defRPr/>
            </a:pPr>
            <a:fld id="{26B090AC-0D3C-468E-9ADC-BB9960286622}" type="slidenum">
              <a:rPr lang="en-US" altLang="en-US"/>
              <a:pPr>
                <a:defRPr/>
              </a:pPr>
              <a:t>‹#›</a:t>
            </a:fld>
            <a:endParaRPr lang="en-US" altLang="en-US"/>
          </a:p>
        </p:txBody>
      </p:sp>
    </p:spTree>
    <p:extLst>
      <p:ext uri="{BB962C8B-B14F-4D97-AF65-F5344CB8AC3E}">
        <p14:creationId xmlns:p14="http://schemas.microsoft.com/office/powerpoint/2010/main" val="244487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65162265-87D6-4E8A-90CE-50CA4DD69854}" type="slidenum">
              <a:rPr lang="en-US" altLang="en-US"/>
              <a:pPr>
                <a:defRPr/>
              </a:pPr>
              <a:t>‹#›</a:t>
            </a:fld>
            <a:endParaRPr lang="en-US" altLang="en-US"/>
          </a:p>
        </p:txBody>
      </p:sp>
    </p:spTree>
    <p:extLst>
      <p:ext uri="{BB962C8B-B14F-4D97-AF65-F5344CB8AC3E}">
        <p14:creationId xmlns:p14="http://schemas.microsoft.com/office/powerpoint/2010/main" val="174581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A05F1-CA4E-4941-B0BC-A51D27A616FD}" type="slidenum">
              <a:rPr lang="en-US" altLang="en-US"/>
              <a:pPr>
                <a:defRPr/>
              </a:pPr>
              <a:t>‹#›</a:t>
            </a:fld>
            <a:endParaRPr lang="en-US" altLang="en-US"/>
          </a:p>
        </p:txBody>
      </p:sp>
    </p:spTree>
    <p:extLst>
      <p:ext uri="{BB962C8B-B14F-4D97-AF65-F5344CB8AC3E}">
        <p14:creationId xmlns:p14="http://schemas.microsoft.com/office/powerpoint/2010/main" val="191222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35BE2F-96EE-46E7-A819-4F6B13F0EA7D}" type="slidenum">
              <a:rPr lang="en-US" altLang="en-US"/>
              <a:pPr>
                <a:defRPr/>
              </a:pPr>
              <a:t>‹#›</a:t>
            </a:fld>
            <a:endParaRPr lang="en-US" altLang="en-US"/>
          </a:p>
        </p:txBody>
      </p:sp>
    </p:spTree>
    <p:extLst>
      <p:ext uri="{BB962C8B-B14F-4D97-AF65-F5344CB8AC3E}">
        <p14:creationId xmlns:p14="http://schemas.microsoft.com/office/powerpoint/2010/main" val="149212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609600" y="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custDataLst>
              <p:tags r:id="rId14"/>
            </p:custDataLst>
          </p:nvPr>
        </p:nvSpPr>
        <p:spPr bwMode="auto">
          <a:xfrm>
            <a:off x="609600" y="12954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8356" name="Rectangle 4"/>
          <p:cNvSpPr>
            <a:spLocks noGrp="1" noChangeArrowheads="1"/>
          </p:cNvSpPr>
          <p:nvPr>
            <p:ph type="dt" sz="half" idx="2"/>
            <p:custDataLst>
              <p:tags r:id="rId15"/>
            </p:custDataLst>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28357" name="Rectangle 5"/>
          <p:cNvSpPr>
            <a:spLocks noGrp="1" noChangeArrowheads="1"/>
          </p:cNvSpPr>
          <p:nvPr>
            <p:ph type="ftr" sz="quarter" idx="3"/>
            <p:custDataLst>
              <p:tags r:id="rId16"/>
            </p:custDataLst>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28358" name="Rectangle 6"/>
          <p:cNvSpPr>
            <a:spLocks noGrp="1" noChangeArrowheads="1"/>
          </p:cNvSpPr>
          <p:nvPr>
            <p:ph type="sldNum" sz="quarter" idx="4"/>
            <p:custDataLst>
              <p:tags r:id="rId17"/>
            </p:custDataLst>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2932C1-BFB1-4E51-985C-7ED60DE4BDC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95" r:id="rId1"/>
    <p:sldLayoutId id="2147483688" r:id="rId2"/>
    <p:sldLayoutId id="2147483689" r:id="rId3"/>
    <p:sldLayoutId id="2147483696" r:id="rId4"/>
    <p:sldLayoutId id="2147483697" r:id="rId5"/>
    <p:sldLayoutId id="2147483698"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000" b="0" i="0" u="none">
          <a:solidFill>
            <a:schemeClr val="tx1"/>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5785" r="13218"/>
          <a:stretch/>
        </p:blipFill>
        <p:spPr>
          <a:xfrm>
            <a:off x="0" y="0"/>
            <a:ext cx="3200400" cy="3971044"/>
          </a:xfrm>
          <a:effectLst>
            <a:reflection blurRad="6350" stA="50000" endA="300" endPos="5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8632" y="5029200"/>
            <a:ext cx="5013368" cy="2057400"/>
          </a:xfrm>
          <a:prstGeom prst="rect">
            <a:avLst/>
          </a:prstGeom>
        </p:spPr>
      </p:pic>
      <p:sp>
        <p:nvSpPr>
          <p:cNvPr id="2" name="Rectangle 1"/>
          <p:cNvSpPr/>
          <p:nvPr/>
        </p:nvSpPr>
        <p:spPr>
          <a:xfrm>
            <a:off x="3352800" y="1828800"/>
            <a:ext cx="6781800" cy="1569660"/>
          </a:xfrm>
          <a:prstGeom prst="rect">
            <a:avLst/>
          </a:prstGeom>
        </p:spPr>
        <p:txBody>
          <a:bodyPr wrap="square">
            <a:spAutoFit/>
          </a:bodyPr>
          <a:lstStyle/>
          <a:p>
            <a:r>
              <a:rPr lang="en-US" sz="4800" dirty="0" smtClean="0"/>
              <a:t>Clinical Coaching</a:t>
            </a:r>
            <a:endParaRPr lang="en-US" sz="4800" dirty="0"/>
          </a:p>
          <a:p>
            <a:r>
              <a:rPr lang="en-US" sz="4800" dirty="0" smtClean="0"/>
              <a:t>  Faculty </a:t>
            </a:r>
            <a:r>
              <a:rPr lang="en-US" sz="4800" dirty="0"/>
              <a:t>Development</a:t>
            </a:r>
          </a:p>
        </p:txBody>
      </p:sp>
    </p:spTree>
    <p:extLst>
      <p:ext uri="{BB962C8B-B14F-4D97-AF65-F5344CB8AC3E}">
        <p14:creationId xmlns:p14="http://schemas.microsoft.com/office/powerpoint/2010/main" val="3002182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Keys to </a:t>
            </a:r>
            <a:r>
              <a:rPr lang="en-US" dirty="0" smtClean="0"/>
              <a:t>Direct Observation</a:t>
            </a:r>
            <a:endParaRPr lang="en-US" dirty="0"/>
          </a:p>
        </p:txBody>
      </p:sp>
      <p:sp>
        <p:nvSpPr>
          <p:cNvPr id="14" name="Content Placeholder 13"/>
          <p:cNvSpPr>
            <a:spLocks noGrp="1"/>
          </p:cNvSpPr>
          <p:nvPr>
            <p:ph sz="half" idx="1"/>
          </p:nvPr>
        </p:nvSpPr>
        <p:spPr>
          <a:xfrm>
            <a:off x="609600" y="1295400"/>
            <a:ext cx="10972800" cy="4525963"/>
          </a:xfrm>
        </p:spPr>
        <p:txBody>
          <a:bodyPr/>
          <a:lstStyle/>
          <a:p>
            <a:r>
              <a:rPr lang="en-US" sz="4000" dirty="0"/>
              <a:t>Set expectations </a:t>
            </a:r>
            <a:r>
              <a:rPr lang="en-US" sz="4000" dirty="0" smtClean="0"/>
              <a:t>for the direct observations</a:t>
            </a:r>
            <a:endParaRPr lang="en-US" sz="4000" dirty="0"/>
          </a:p>
          <a:p>
            <a:endParaRPr lang="en-US" sz="4000" dirty="0"/>
          </a:p>
          <a:p>
            <a:r>
              <a:rPr lang="en-US" sz="4000" dirty="0"/>
              <a:t>Focus on the observation</a:t>
            </a:r>
          </a:p>
          <a:p>
            <a:endParaRPr lang="en-US" sz="4000" dirty="0"/>
          </a:p>
          <a:p>
            <a:r>
              <a:rPr lang="en-US" sz="4000" dirty="0"/>
              <a:t>Take notes</a:t>
            </a:r>
          </a:p>
        </p:txBody>
      </p:sp>
    </p:spTree>
    <p:extLst>
      <p:ext uri="{BB962C8B-B14F-4D97-AF65-F5344CB8AC3E}">
        <p14:creationId xmlns:p14="http://schemas.microsoft.com/office/powerpoint/2010/main" val="3463459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20311669">
            <a:off x="5089973" y="717119"/>
            <a:ext cx="690509" cy="24522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lumMod val="90000"/>
                </a:schemeClr>
              </a:solidFill>
            </a:endParaRPr>
          </a:p>
        </p:txBody>
      </p:sp>
      <p:grpSp>
        <p:nvGrpSpPr>
          <p:cNvPr id="14" name="Group 13"/>
          <p:cNvGrpSpPr/>
          <p:nvPr/>
        </p:nvGrpSpPr>
        <p:grpSpPr>
          <a:xfrm>
            <a:off x="3212868" y="681644"/>
            <a:ext cx="1812175" cy="822960"/>
            <a:chOff x="3212868" y="681644"/>
            <a:chExt cx="1812175" cy="822960"/>
          </a:xfrm>
        </p:grpSpPr>
        <p:sp>
          <p:nvSpPr>
            <p:cNvPr id="4" name="Rounded Rectangle 3"/>
            <p:cNvSpPr/>
            <p:nvPr/>
          </p:nvSpPr>
          <p:spPr>
            <a:xfrm>
              <a:off x="3212868" y="68164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70810" y="769958"/>
              <a:ext cx="1512916" cy="646331"/>
            </a:xfrm>
            <a:prstGeom prst="rect">
              <a:avLst/>
            </a:prstGeom>
            <a:noFill/>
          </p:spPr>
          <p:txBody>
            <a:bodyPr wrap="square" rtlCol="0">
              <a:spAutoFit/>
            </a:bodyPr>
            <a:lstStyle/>
            <a:p>
              <a:pPr algn="ctr"/>
              <a:r>
                <a:rPr lang="en-US" dirty="0"/>
                <a:t>Observe performance</a:t>
              </a:r>
            </a:p>
          </p:txBody>
        </p:sp>
      </p:grpSp>
      <p:grpSp>
        <p:nvGrpSpPr>
          <p:cNvPr id="16" name="Group 15"/>
          <p:cNvGrpSpPr/>
          <p:nvPr/>
        </p:nvGrpSpPr>
        <p:grpSpPr>
          <a:xfrm>
            <a:off x="6084917" y="4758654"/>
            <a:ext cx="1992283" cy="822960"/>
            <a:chOff x="6084917" y="4758654"/>
            <a:chExt cx="1992283" cy="822960"/>
          </a:xfrm>
        </p:grpSpPr>
        <p:sp>
          <p:nvSpPr>
            <p:cNvPr id="5" name="Rounded Rectangle 4"/>
            <p:cNvSpPr/>
            <p:nvPr/>
          </p:nvSpPr>
          <p:spPr>
            <a:xfrm>
              <a:off x="6084917" y="475865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4614" y="4839013"/>
              <a:ext cx="1982586" cy="646331"/>
            </a:xfrm>
            <a:prstGeom prst="rect">
              <a:avLst/>
            </a:prstGeom>
            <a:noFill/>
          </p:spPr>
          <p:txBody>
            <a:bodyPr wrap="square" rtlCol="0">
              <a:spAutoFit/>
            </a:bodyPr>
            <a:lstStyle/>
            <a:p>
              <a:pPr algn="ctr"/>
              <a:r>
                <a:rPr lang="en-US" dirty="0">
                  <a:solidFill>
                    <a:srgbClr val="FFFF00"/>
                  </a:solidFill>
                </a:rPr>
                <a:t>Coach’s Assessment</a:t>
              </a:r>
            </a:p>
          </p:txBody>
        </p:sp>
      </p:grpSp>
      <p:grpSp>
        <p:nvGrpSpPr>
          <p:cNvPr id="17" name="Group 16"/>
          <p:cNvGrpSpPr/>
          <p:nvPr/>
        </p:nvGrpSpPr>
        <p:grpSpPr>
          <a:xfrm>
            <a:off x="5845413" y="178108"/>
            <a:ext cx="2690921" cy="1069511"/>
            <a:chOff x="5845413" y="178108"/>
            <a:chExt cx="2690921" cy="1069511"/>
          </a:xfrm>
        </p:grpSpPr>
        <p:sp>
          <p:nvSpPr>
            <p:cNvPr id="9" name="Flowchart: Preparation 8"/>
            <p:cNvSpPr/>
            <p:nvPr/>
          </p:nvSpPr>
          <p:spPr>
            <a:xfrm>
              <a:off x="5845413" y="178108"/>
              <a:ext cx="2690921" cy="1069511"/>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12741" y="372329"/>
              <a:ext cx="1781696" cy="707886"/>
            </a:xfrm>
            <a:prstGeom prst="rect">
              <a:avLst/>
            </a:prstGeom>
            <a:noFill/>
          </p:spPr>
          <p:txBody>
            <a:bodyPr wrap="square" rtlCol="0">
              <a:spAutoFit/>
            </a:bodyPr>
            <a:lstStyle/>
            <a:p>
              <a:pPr algn="ctr"/>
              <a:r>
                <a:rPr lang="en-US" sz="2000" dirty="0"/>
                <a:t>Learning objectives</a:t>
              </a:r>
            </a:p>
          </p:txBody>
        </p:sp>
      </p:grpSp>
      <p:grpSp>
        <p:nvGrpSpPr>
          <p:cNvPr id="13" name="Group 12"/>
          <p:cNvGrpSpPr/>
          <p:nvPr/>
        </p:nvGrpSpPr>
        <p:grpSpPr>
          <a:xfrm>
            <a:off x="2362655" y="2633333"/>
            <a:ext cx="3327406" cy="1804694"/>
            <a:chOff x="2362655" y="2633333"/>
            <a:chExt cx="3327406" cy="1804694"/>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t>Learning climate</a:t>
              </a:r>
            </a:p>
            <a:p>
              <a:pPr algn="ctr"/>
              <a:r>
                <a:rPr lang="en-US" sz="2400" dirty="0"/>
                <a:t>Clinical credibility</a:t>
              </a:r>
            </a:p>
            <a:p>
              <a:pPr algn="ctr"/>
              <a:r>
                <a:rPr lang="en-US" sz="2400" dirty="0"/>
                <a:t>Trust</a:t>
              </a:r>
            </a:p>
          </p:txBody>
        </p:sp>
      </p:grpSp>
      <p:sp>
        <p:nvSpPr>
          <p:cNvPr id="19" name="Down Arrow 18"/>
          <p:cNvSpPr/>
          <p:nvPr/>
        </p:nvSpPr>
        <p:spPr>
          <a:xfrm rot="19712487">
            <a:off x="5765295" y="1263315"/>
            <a:ext cx="602953" cy="36609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824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6622990"/>
              </p:ext>
            </p:extLst>
          </p:nvPr>
        </p:nvGraphicFramePr>
        <p:xfrm>
          <a:off x="609600" y="1295400"/>
          <a:ext cx="10972800" cy="43434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318199396"/>
                    </a:ext>
                  </a:extLst>
                </a:gridCol>
                <a:gridCol w="5486400">
                  <a:extLst>
                    <a:ext uri="{9D8B030D-6E8A-4147-A177-3AD203B41FA5}">
                      <a16:colId xmlns:a16="http://schemas.microsoft.com/office/drawing/2014/main" val="1387141042"/>
                    </a:ext>
                  </a:extLst>
                </a:gridCol>
              </a:tblGrid>
              <a:tr h="2171700">
                <a:tc>
                  <a:txBody>
                    <a:bodyPr/>
                    <a:lstStyle/>
                    <a:p>
                      <a:r>
                        <a:rPr lang="en-US" sz="3600" dirty="0"/>
                        <a:t>What do I reinforce?</a:t>
                      </a:r>
                    </a:p>
                  </a:txBody>
                  <a:tcPr anchor="ctr"/>
                </a:tc>
                <a:tc>
                  <a:txBody>
                    <a:bodyPr/>
                    <a:lstStyle/>
                    <a:p>
                      <a:r>
                        <a:rPr lang="en-US" sz="3600" dirty="0"/>
                        <a:t>What can be better?</a:t>
                      </a:r>
                    </a:p>
                  </a:txBody>
                  <a:tcPr anchor="ctr"/>
                </a:tc>
                <a:extLst>
                  <a:ext uri="{0D108BD9-81ED-4DB2-BD59-A6C34878D82A}">
                    <a16:rowId xmlns:a16="http://schemas.microsoft.com/office/drawing/2014/main" val="2850672853"/>
                  </a:ext>
                </a:extLst>
              </a:tr>
              <a:tr h="2171700">
                <a:tc>
                  <a:txBody>
                    <a:bodyPr/>
                    <a:lstStyle/>
                    <a:p>
                      <a:r>
                        <a:rPr lang="en-US" sz="3600" dirty="0" smtClean="0"/>
                        <a:t>Skills that</a:t>
                      </a:r>
                      <a:r>
                        <a:rPr lang="en-US" sz="3600" baseline="0" dirty="0" smtClean="0"/>
                        <a:t> they should keep doing</a:t>
                      </a:r>
                      <a:endParaRPr lang="en-US" sz="3600" dirty="0"/>
                    </a:p>
                  </a:txBody>
                  <a:tcPr anchor="ctr"/>
                </a:tc>
                <a:tc>
                  <a:txBody>
                    <a:bodyPr/>
                    <a:lstStyle/>
                    <a:p>
                      <a:r>
                        <a:rPr lang="en-US" sz="3600" baseline="0" dirty="0" smtClean="0"/>
                        <a:t>Skills with room for improvement</a:t>
                      </a:r>
                      <a:endParaRPr lang="en-US" sz="3600" dirty="0"/>
                    </a:p>
                  </a:txBody>
                  <a:tcPr anchor="ctr"/>
                </a:tc>
                <a:extLst>
                  <a:ext uri="{0D108BD9-81ED-4DB2-BD59-A6C34878D82A}">
                    <a16:rowId xmlns:a16="http://schemas.microsoft.com/office/drawing/2014/main" val="3696261264"/>
                  </a:ext>
                </a:extLst>
              </a:tr>
            </a:tbl>
          </a:graphicData>
        </a:graphic>
      </p:graphicFrame>
    </p:spTree>
    <p:extLst>
      <p:ext uri="{BB962C8B-B14F-4D97-AF65-F5344CB8AC3E}">
        <p14:creationId xmlns:p14="http://schemas.microsoft.com/office/powerpoint/2010/main" val="3882122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20311669">
            <a:off x="5089973" y="717119"/>
            <a:ext cx="690509" cy="24522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lumMod val="90000"/>
                </a:schemeClr>
              </a:solidFill>
            </a:endParaRPr>
          </a:p>
        </p:txBody>
      </p:sp>
      <p:grpSp>
        <p:nvGrpSpPr>
          <p:cNvPr id="14" name="Group 13"/>
          <p:cNvGrpSpPr/>
          <p:nvPr/>
        </p:nvGrpSpPr>
        <p:grpSpPr>
          <a:xfrm>
            <a:off x="3212868" y="681644"/>
            <a:ext cx="1812175" cy="822960"/>
            <a:chOff x="3212868" y="681644"/>
            <a:chExt cx="1812175" cy="822960"/>
          </a:xfrm>
        </p:grpSpPr>
        <p:sp>
          <p:nvSpPr>
            <p:cNvPr id="4" name="Rounded Rectangle 3"/>
            <p:cNvSpPr/>
            <p:nvPr/>
          </p:nvSpPr>
          <p:spPr>
            <a:xfrm>
              <a:off x="3212868" y="68164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70810" y="769958"/>
              <a:ext cx="1512916" cy="646331"/>
            </a:xfrm>
            <a:prstGeom prst="rect">
              <a:avLst/>
            </a:prstGeom>
            <a:noFill/>
          </p:spPr>
          <p:txBody>
            <a:bodyPr wrap="square" rtlCol="0">
              <a:spAutoFit/>
            </a:bodyPr>
            <a:lstStyle/>
            <a:p>
              <a:pPr algn="ctr"/>
              <a:r>
                <a:rPr lang="en-US" dirty="0"/>
                <a:t>Observe performance</a:t>
              </a:r>
            </a:p>
          </p:txBody>
        </p:sp>
      </p:grpSp>
      <p:grpSp>
        <p:nvGrpSpPr>
          <p:cNvPr id="16" name="Group 15"/>
          <p:cNvGrpSpPr/>
          <p:nvPr/>
        </p:nvGrpSpPr>
        <p:grpSpPr>
          <a:xfrm>
            <a:off x="6084917" y="4758654"/>
            <a:ext cx="1992283" cy="822960"/>
            <a:chOff x="6084917" y="4758654"/>
            <a:chExt cx="1992283" cy="822960"/>
          </a:xfrm>
        </p:grpSpPr>
        <p:sp>
          <p:nvSpPr>
            <p:cNvPr id="5" name="Rounded Rectangle 4"/>
            <p:cNvSpPr/>
            <p:nvPr/>
          </p:nvSpPr>
          <p:spPr>
            <a:xfrm>
              <a:off x="6084917" y="475865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4614" y="4839013"/>
              <a:ext cx="1982586" cy="646331"/>
            </a:xfrm>
            <a:prstGeom prst="rect">
              <a:avLst/>
            </a:prstGeom>
            <a:noFill/>
          </p:spPr>
          <p:txBody>
            <a:bodyPr wrap="square" rtlCol="0">
              <a:spAutoFit/>
            </a:bodyPr>
            <a:lstStyle/>
            <a:p>
              <a:pPr algn="ctr"/>
              <a:r>
                <a:rPr lang="en-US" dirty="0"/>
                <a:t>Coach’s Assessment</a:t>
              </a:r>
            </a:p>
          </p:txBody>
        </p:sp>
      </p:grpSp>
      <p:grpSp>
        <p:nvGrpSpPr>
          <p:cNvPr id="17" name="Group 16"/>
          <p:cNvGrpSpPr/>
          <p:nvPr/>
        </p:nvGrpSpPr>
        <p:grpSpPr>
          <a:xfrm>
            <a:off x="5845413" y="178108"/>
            <a:ext cx="2690921" cy="1069511"/>
            <a:chOff x="5845413" y="178108"/>
            <a:chExt cx="2690921" cy="1069511"/>
          </a:xfrm>
        </p:grpSpPr>
        <p:sp>
          <p:nvSpPr>
            <p:cNvPr id="9" name="Flowchart: Preparation 8"/>
            <p:cNvSpPr/>
            <p:nvPr/>
          </p:nvSpPr>
          <p:spPr>
            <a:xfrm>
              <a:off x="5845413" y="178108"/>
              <a:ext cx="2690921" cy="1069511"/>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12741" y="372329"/>
              <a:ext cx="1781696" cy="707886"/>
            </a:xfrm>
            <a:prstGeom prst="rect">
              <a:avLst/>
            </a:prstGeom>
            <a:noFill/>
          </p:spPr>
          <p:txBody>
            <a:bodyPr wrap="square" rtlCol="0">
              <a:spAutoFit/>
            </a:bodyPr>
            <a:lstStyle/>
            <a:p>
              <a:pPr algn="ctr"/>
              <a:r>
                <a:rPr lang="en-US" sz="2000" dirty="0"/>
                <a:t>Learning objectives</a:t>
              </a:r>
            </a:p>
          </p:txBody>
        </p:sp>
      </p:grpSp>
      <p:grpSp>
        <p:nvGrpSpPr>
          <p:cNvPr id="15" name="Group 14"/>
          <p:cNvGrpSpPr/>
          <p:nvPr/>
        </p:nvGrpSpPr>
        <p:grpSpPr>
          <a:xfrm>
            <a:off x="618989" y="4662384"/>
            <a:ext cx="1812175" cy="822960"/>
            <a:chOff x="618989" y="4662384"/>
            <a:chExt cx="1812175" cy="822960"/>
          </a:xfrm>
        </p:grpSpPr>
        <p:sp>
          <p:nvSpPr>
            <p:cNvPr id="8" name="Rounded Rectangle 7"/>
            <p:cNvSpPr/>
            <p:nvPr/>
          </p:nvSpPr>
          <p:spPr>
            <a:xfrm>
              <a:off x="618989" y="466238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6025" y="4750697"/>
              <a:ext cx="1438102" cy="646331"/>
            </a:xfrm>
            <a:prstGeom prst="rect">
              <a:avLst/>
            </a:prstGeom>
            <a:noFill/>
          </p:spPr>
          <p:txBody>
            <a:bodyPr wrap="square" rtlCol="0">
              <a:spAutoFit/>
            </a:bodyPr>
            <a:lstStyle/>
            <a:p>
              <a:pPr algn="ctr"/>
              <a:r>
                <a:rPr lang="en-US" b="1" dirty="0">
                  <a:solidFill>
                    <a:srgbClr val="FFFF00"/>
                  </a:solidFill>
                </a:rPr>
                <a:t>Formative</a:t>
              </a:r>
              <a:r>
                <a:rPr lang="en-US" dirty="0">
                  <a:solidFill>
                    <a:srgbClr val="FFFF00"/>
                  </a:solidFill>
                </a:rPr>
                <a:t> Feedback</a:t>
              </a:r>
            </a:p>
          </p:txBody>
        </p:sp>
      </p:grpSp>
      <p:grpSp>
        <p:nvGrpSpPr>
          <p:cNvPr id="13" name="Group 12"/>
          <p:cNvGrpSpPr/>
          <p:nvPr/>
        </p:nvGrpSpPr>
        <p:grpSpPr>
          <a:xfrm>
            <a:off x="2362655" y="2633333"/>
            <a:ext cx="3327406" cy="1804694"/>
            <a:chOff x="2362655" y="2633333"/>
            <a:chExt cx="3327406" cy="1804694"/>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t>Learning climate</a:t>
              </a:r>
            </a:p>
            <a:p>
              <a:pPr algn="ctr"/>
              <a:r>
                <a:rPr lang="en-US" sz="2400" dirty="0"/>
                <a:t>Clinical credibility</a:t>
              </a:r>
            </a:p>
            <a:p>
              <a:pPr algn="ctr"/>
              <a:r>
                <a:rPr lang="en-US" sz="2400" dirty="0"/>
                <a:t>Trust</a:t>
              </a:r>
            </a:p>
          </p:txBody>
        </p:sp>
      </p:grpSp>
      <p:sp>
        <p:nvSpPr>
          <p:cNvPr id="19" name="Down Arrow 18"/>
          <p:cNvSpPr/>
          <p:nvPr/>
        </p:nvSpPr>
        <p:spPr>
          <a:xfrm rot="19712487">
            <a:off x="5765295" y="1263315"/>
            <a:ext cx="602953" cy="36609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5400000">
            <a:off x="3827508" y="3755377"/>
            <a:ext cx="602953" cy="26955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2929002">
            <a:off x="1731883" y="1254814"/>
            <a:ext cx="683534" cy="360225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8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505200" cy="1143000"/>
          </a:xfrm>
        </p:spPr>
        <p:txBody>
          <a:bodyPr/>
          <a:lstStyle/>
          <a:p>
            <a:r>
              <a:rPr lang="en-US" dirty="0" smtClean="0"/>
              <a:t>Feedback</a:t>
            </a:r>
            <a:endParaRPr lang="en-US" dirty="0"/>
          </a:p>
        </p:txBody>
      </p:sp>
      <p:sp>
        <p:nvSpPr>
          <p:cNvPr id="6" name="Oval 5"/>
          <p:cNvSpPr/>
          <p:nvPr/>
        </p:nvSpPr>
        <p:spPr>
          <a:xfrm>
            <a:off x="2438400" y="533400"/>
            <a:ext cx="6858000" cy="6019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05200" y="1447800"/>
            <a:ext cx="4648200" cy="43434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19600" y="2286000"/>
            <a:ext cx="2895600" cy="26670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14900" y="2694920"/>
            <a:ext cx="1828800" cy="1384995"/>
          </a:xfrm>
          <a:prstGeom prst="rect">
            <a:avLst/>
          </a:prstGeom>
          <a:noFill/>
        </p:spPr>
        <p:txBody>
          <a:bodyPr wrap="square" rtlCol="0">
            <a:spAutoFit/>
          </a:bodyPr>
          <a:lstStyle/>
          <a:p>
            <a:pPr algn="ctr"/>
            <a:r>
              <a:rPr lang="en-US" sz="2800" dirty="0">
                <a:solidFill>
                  <a:schemeClr val="bg1"/>
                </a:solidFill>
              </a:rPr>
              <a:t>Comfort Zone</a:t>
            </a:r>
          </a:p>
          <a:p>
            <a:pPr algn="ctr"/>
            <a:endParaRPr lang="en-US" sz="2800" dirty="0">
              <a:solidFill>
                <a:schemeClr val="bg1"/>
              </a:solidFill>
            </a:endParaRPr>
          </a:p>
        </p:txBody>
      </p:sp>
      <p:sp>
        <p:nvSpPr>
          <p:cNvPr id="10" name="TextBox 9"/>
          <p:cNvSpPr txBox="1"/>
          <p:nvPr/>
        </p:nvSpPr>
        <p:spPr>
          <a:xfrm>
            <a:off x="4648200" y="1752600"/>
            <a:ext cx="3505200" cy="523220"/>
          </a:xfrm>
          <a:prstGeom prst="rect">
            <a:avLst/>
          </a:prstGeom>
          <a:noFill/>
        </p:spPr>
        <p:txBody>
          <a:bodyPr wrap="square" rtlCol="0">
            <a:spAutoFit/>
          </a:bodyPr>
          <a:lstStyle/>
          <a:p>
            <a:r>
              <a:rPr lang="en-US" sz="2800" dirty="0">
                <a:solidFill>
                  <a:srgbClr val="000000"/>
                </a:solidFill>
              </a:rPr>
              <a:t>Learning Zone</a:t>
            </a:r>
          </a:p>
        </p:txBody>
      </p:sp>
      <p:sp>
        <p:nvSpPr>
          <p:cNvPr id="11" name="TextBox 10"/>
          <p:cNvSpPr txBox="1"/>
          <p:nvPr/>
        </p:nvSpPr>
        <p:spPr>
          <a:xfrm>
            <a:off x="4800600" y="762000"/>
            <a:ext cx="3048000" cy="523220"/>
          </a:xfrm>
          <a:prstGeom prst="rect">
            <a:avLst/>
          </a:prstGeom>
          <a:noFill/>
        </p:spPr>
        <p:txBody>
          <a:bodyPr wrap="square" rtlCol="0">
            <a:spAutoFit/>
          </a:bodyPr>
          <a:lstStyle/>
          <a:p>
            <a:r>
              <a:rPr lang="en-US" sz="2800" dirty="0">
                <a:solidFill>
                  <a:srgbClr val="000000"/>
                </a:solidFill>
              </a:rPr>
              <a:t>Panic Zone</a:t>
            </a:r>
          </a:p>
        </p:txBody>
      </p:sp>
      <p:cxnSp>
        <p:nvCxnSpPr>
          <p:cNvPr id="5" name="Straight Arrow Connector 4"/>
          <p:cNvCxnSpPr/>
          <p:nvPr/>
        </p:nvCxnSpPr>
        <p:spPr>
          <a:xfrm>
            <a:off x="5981700" y="3902115"/>
            <a:ext cx="1104900" cy="10508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25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2" name="Picture 4" descr="http://diplolearn.files.wordpress.com/2012/06/stress-curve.png?resize=529%2C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70" y="0"/>
            <a:ext cx="10655230" cy="6868497"/>
          </a:xfrm>
          <a:prstGeom prst="rect">
            <a:avLst/>
          </a:prstGeom>
          <a:solidFill>
            <a:schemeClr val="tx1"/>
          </a:solidFill>
        </p:spPr>
      </p:pic>
      <p:sp>
        <p:nvSpPr>
          <p:cNvPr id="4" name="Oval 3"/>
          <p:cNvSpPr/>
          <p:nvPr/>
        </p:nvSpPr>
        <p:spPr>
          <a:xfrm>
            <a:off x="3886200" y="5486400"/>
            <a:ext cx="19812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0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Bell Curve in performance apprais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 y="-919"/>
            <a:ext cx="12191082" cy="6966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4018356"/>
            <a:ext cx="3886200" cy="461665"/>
          </a:xfrm>
          <a:prstGeom prst="rect">
            <a:avLst/>
          </a:prstGeom>
          <a:noFill/>
        </p:spPr>
        <p:txBody>
          <a:bodyPr wrap="square" rtlCol="0">
            <a:spAutoFit/>
          </a:bodyPr>
          <a:lstStyle/>
          <a:p>
            <a:r>
              <a:rPr lang="en-US" sz="2400" dirty="0"/>
              <a:t>Nudge them up…</a:t>
            </a:r>
          </a:p>
        </p:txBody>
      </p:sp>
      <p:sp>
        <p:nvSpPr>
          <p:cNvPr id="7" name="TextBox 6"/>
          <p:cNvSpPr txBox="1"/>
          <p:nvPr/>
        </p:nvSpPr>
        <p:spPr>
          <a:xfrm>
            <a:off x="9448800" y="1861799"/>
            <a:ext cx="2514600" cy="1708160"/>
          </a:xfrm>
          <a:prstGeom prst="rect">
            <a:avLst/>
          </a:prstGeom>
          <a:noFill/>
        </p:spPr>
        <p:txBody>
          <a:bodyPr wrap="square" rtlCol="0">
            <a:spAutoFit/>
          </a:bodyPr>
          <a:lstStyle/>
          <a:p>
            <a:r>
              <a:rPr lang="en-US" sz="2100" dirty="0" smtClean="0">
                <a:solidFill>
                  <a:schemeClr val="bg1"/>
                </a:solidFill>
              </a:rPr>
              <a:t>“You’re great!” </a:t>
            </a:r>
          </a:p>
          <a:p>
            <a:endParaRPr lang="en-US" sz="2100" dirty="0">
              <a:solidFill>
                <a:schemeClr val="bg1"/>
              </a:solidFill>
            </a:endParaRPr>
          </a:p>
          <a:p>
            <a:r>
              <a:rPr lang="en-US" sz="2100" dirty="0" smtClean="0">
                <a:solidFill>
                  <a:schemeClr val="bg1"/>
                </a:solidFill>
              </a:rPr>
              <a:t>“Here’s </a:t>
            </a:r>
            <a:r>
              <a:rPr lang="en-US" sz="2100" dirty="0">
                <a:solidFill>
                  <a:schemeClr val="bg1"/>
                </a:solidFill>
              </a:rPr>
              <a:t>how to take it to the next level</a:t>
            </a:r>
            <a:r>
              <a:rPr lang="en-US" sz="2100" dirty="0" smtClean="0">
                <a:solidFill>
                  <a:schemeClr val="bg1"/>
                </a:solidFill>
              </a:rPr>
              <a:t>…”</a:t>
            </a:r>
            <a:endParaRPr lang="en-US" sz="2100" dirty="0">
              <a:solidFill>
                <a:schemeClr val="bg1"/>
              </a:solidFill>
            </a:endParaRPr>
          </a:p>
        </p:txBody>
      </p:sp>
      <p:sp>
        <p:nvSpPr>
          <p:cNvPr id="8" name="TextBox 7"/>
          <p:cNvSpPr txBox="1"/>
          <p:nvPr/>
        </p:nvSpPr>
        <p:spPr>
          <a:xfrm>
            <a:off x="228600" y="1905000"/>
            <a:ext cx="2377440" cy="738664"/>
          </a:xfrm>
          <a:prstGeom prst="rect">
            <a:avLst/>
          </a:prstGeom>
          <a:noFill/>
        </p:spPr>
        <p:txBody>
          <a:bodyPr wrap="square" rtlCol="0">
            <a:spAutoFit/>
          </a:bodyPr>
          <a:lstStyle/>
          <a:p>
            <a:r>
              <a:rPr lang="en-US" sz="2100" dirty="0" smtClean="0">
                <a:solidFill>
                  <a:schemeClr val="bg1"/>
                </a:solidFill>
              </a:rPr>
              <a:t>“I’m concerned…”</a:t>
            </a:r>
            <a:endParaRPr lang="en-US" sz="2100" dirty="0">
              <a:solidFill>
                <a:schemeClr val="bg1"/>
              </a:solidFill>
            </a:endParaRPr>
          </a:p>
          <a:p>
            <a:r>
              <a:rPr lang="en-US" sz="2100" dirty="0" smtClean="0">
                <a:solidFill>
                  <a:schemeClr val="bg1"/>
                </a:solidFill>
              </a:rPr>
              <a:t>      &amp; </a:t>
            </a:r>
            <a:r>
              <a:rPr lang="en-US" sz="2100" dirty="0">
                <a:solidFill>
                  <a:schemeClr val="bg1"/>
                </a:solidFill>
              </a:rPr>
              <a:t>refer</a:t>
            </a:r>
          </a:p>
        </p:txBody>
      </p:sp>
      <p:sp>
        <p:nvSpPr>
          <p:cNvPr id="6" name="Right Arrow 5"/>
          <p:cNvSpPr/>
          <p:nvPr/>
        </p:nvSpPr>
        <p:spPr>
          <a:xfrm>
            <a:off x="3733800" y="4389657"/>
            <a:ext cx="4191000" cy="349443"/>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 name="Rounded Rectangle 3"/>
          <p:cNvSpPr/>
          <p:nvPr/>
        </p:nvSpPr>
        <p:spPr>
          <a:xfrm>
            <a:off x="762000" y="5029200"/>
            <a:ext cx="1295400" cy="457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50870" y="5008162"/>
            <a:ext cx="1295400" cy="4782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431155" y="5008162"/>
            <a:ext cx="1295400" cy="4782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620000" y="5073843"/>
            <a:ext cx="1295400" cy="4782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900285" y="5030111"/>
            <a:ext cx="1295400" cy="4782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 y="578386"/>
            <a:ext cx="1836420" cy="1107996"/>
          </a:xfrm>
          <a:prstGeom prst="rect">
            <a:avLst/>
          </a:prstGeom>
          <a:solidFill>
            <a:schemeClr val="tx1"/>
          </a:solidFill>
        </p:spPr>
        <p:txBody>
          <a:bodyPr wrap="square" rtlCol="0">
            <a:spAutoFit/>
          </a:bodyPr>
          <a:lstStyle/>
          <a:p>
            <a:pPr algn="ctr"/>
            <a:r>
              <a:rPr lang="en-US" sz="2400" b="1" dirty="0" smtClean="0">
                <a:solidFill>
                  <a:schemeClr val="bg1"/>
                </a:solidFill>
              </a:rPr>
              <a:t>Struggling Learners</a:t>
            </a:r>
          </a:p>
          <a:p>
            <a:endParaRPr lang="en-US" dirty="0">
              <a:solidFill>
                <a:schemeClr val="bg1"/>
              </a:solidFill>
            </a:endParaRPr>
          </a:p>
        </p:txBody>
      </p:sp>
      <p:sp>
        <p:nvSpPr>
          <p:cNvPr id="16" name="TextBox 15"/>
          <p:cNvSpPr txBox="1"/>
          <p:nvPr/>
        </p:nvSpPr>
        <p:spPr>
          <a:xfrm>
            <a:off x="4442460" y="541236"/>
            <a:ext cx="3253740" cy="738664"/>
          </a:xfrm>
          <a:prstGeom prst="rect">
            <a:avLst/>
          </a:prstGeom>
          <a:solidFill>
            <a:schemeClr val="tx1"/>
          </a:solidFill>
        </p:spPr>
        <p:txBody>
          <a:bodyPr wrap="square" rtlCol="0">
            <a:spAutoFit/>
          </a:bodyPr>
          <a:lstStyle/>
          <a:p>
            <a:pPr algn="ctr"/>
            <a:r>
              <a:rPr lang="en-US" sz="2400" b="1" dirty="0" smtClean="0">
                <a:solidFill>
                  <a:schemeClr val="bg1"/>
                </a:solidFill>
              </a:rPr>
              <a:t>Average Learners</a:t>
            </a:r>
          </a:p>
          <a:p>
            <a:endParaRPr lang="en-US" dirty="0">
              <a:solidFill>
                <a:schemeClr val="bg1"/>
              </a:solidFill>
            </a:endParaRPr>
          </a:p>
        </p:txBody>
      </p:sp>
      <p:sp>
        <p:nvSpPr>
          <p:cNvPr id="17" name="TextBox 16"/>
          <p:cNvSpPr txBox="1"/>
          <p:nvPr/>
        </p:nvSpPr>
        <p:spPr>
          <a:xfrm>
            <a:off x="9765856" y="555526"/>
            <a:ext cx="1968944" cy="1107996"/>
          </a:xfrm>
          <a:prstGeom prst="rect">
            <a:avLst/>
          </a:prstGeom>
          <a:solidFill>
            <a:schemeClr val="tx1"/>
          </a:solidFill>
        </p:spPr>
        <p:txBody>
          <a:bodyPr wrap="square" rtlCol="0">
            <a:spAutoFit/>
          </a:bodyPr>
          <a:lstStyle/>
          <a:p>
            <a:pPr algn="ctr"/>
            <a:r>
              <a:rPr lang="en-US" sz="2400" b="1" dirty="0" smtClean="0">
                <a:solidFill>
                  <a:schemeClr val="bg1"/>
                </a:solidFill>
              </a:rPr>
              <a:t>Excelling Learners</a:t>
            </a:r>
          </a:p>
          <a:p>
            <a:endParaRPr lang="en-US" dirty="0">
              <a:solidFill>
                <a:schemeClr val="bg1"/>
              </a:solidFill>
            </a:endParaRPr>
          </a:p>
        </p:txBody>
      </p:sp>
    </p:spTree>
    <p:extLst>
      <p:ext uri="{BB962C8B-B14F-4D97-AF65-F5344CB8AC3E}">
        <p14:creationId xmlns:p14="http://schemas.microsoft.com/office/powerpoint/2010/main" val="12336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b="0" dirty="0">
                <a:latin typeface="Arial" charset="0"/>
                <a:ea typeface="ＭＳ Ｐゴシック" charset="0"/>
                <a:cs typeface="ＭＳ Ｐゴシック" charset="0"/>
              </a:rPr>
              <a:t>The Old Feedback Sandwich</a:t>
            </a:r>
          </a:p>
        </p:txBody>
      </p:sp>
      <p:pic>
        <p:nvPicPr>
          <p:cNvPr id="460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960"/>
          <a:stretch/>
        </p:blipFill>
        <p:spPr bwMode="auto">
          <a:xfrm>
            <a:off x="0" y="1219200"/>
            <a:ext cx="6769428"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8229600" y="1676400"/>
            <a:ext cx="4035079"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4000" dirty="0">
                <a:latin typeface="Arial" charset="0"/>
              </a:rPr>
              <a:t>Something good</a:t>
            </a:r>
            <a:endParaRPr lang="en-US" dirty="0">
              <a:latin typeface="Arial" charset="0"/>
            </a:endParaRPr>
          </a:p>
          <a:p>
            <a:pPr eaLnBrk="0" hangingPunct="0"/>
            <a:endParaRPr lang="en-US" dirty="0">
              <a:latin typeface="Arial" charset="0"/>
            </a:endParaRPr>
          </a:p>
          <a:p>
            <a:pPr eaLnBrk="0" hangingPunct="0"/>
            <a:endParaRPr lang="en-US" dirty="0">
              <a:latin typeface="Arial" charset="0"/>
            </a:endParaRPr>
          </a:p>
          <a:p>
            <a:pPr eaLnBrk="0" hangingPunct="0"/>
            <a:endParaRPr lang="en-US" sz="4000" dirty="0">
              <a:latin typeface="Arial" charset="0"/>
            </a:endParaRPr>
          </a:p>
          <a:p>
            <a:pPr eaLnBrk="0" hangingPunct="0"/>
            <a:r>
              <a:rPr lang="en-US" sz="4000" dirty="0">
                <a:latin typeface="Arial" charset="0"/>
              </a:rPr>
              <a:t>Something bad</a:t>
            </a:r>
          </a:p>
          <a:p>
            <a:pPr eaLnBrk="0" hangingPunct="0"/>
            <a:endParaRPr lang="en-US" sz="4000" dirty="0">
              <a:latin typeface="Arial" charset="0"/>
            </a:endParaRPr>
          </a:p>
          <a:p>
            <a:pPr eaLnBrk="0" hangingPunct="0"/>
            <a:endParaRPr lang="en-US" sz="4000" dirty="0">
              <a:latin typeface="Arial" charset="0"/>
            </a:endParaRPr>
          </a:p>
          <a:p>
            <a:pPr eaLnBrk="0" hangingPunct="0"/>
            <a:r>
              <a:rPr lang="en-US" sz="4000" dirty="0">
                <a:latin typeface="Arial" charset="0"/>
              </a:rPr>
              <a:t>Something good</a:t>
            </a:r>
          </a:p>
        </p:txBody>
      </p:sp>
      <p:sp>
        <p:nvSpPr>
          <p:cNvPr id="46085" name="Line 5"/>
          <p:cNvSpPr>
            <a:spLocks noChangeShapeType="1"/>
          </p:cNvSpPr>
          <p:nvPr/>
        </p:nvSpPr>
        <p:spPr bwMode="auto">
          <a:xfrm flipV="1">
            <a:off x="5943600" y="2209800"/>
            <a:ext cx="2286000" cy="1447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86" name="Line 6"/>
          <p:cNvSpPr>
            <a:spLocks noChangeShapeType="1"/>
          </p:cNvSpPr>
          <p:nvPr/>
        </p:nvSpPr>
        <p:spPr bwMode="auto">
          <a:xfrm flipV="1">
            <a:off x="6172200" y="3886200"/>
            <a:ext cx="1981200" cy="838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87" name="Line 7"/>
          <p:cNvSpPr>
            <a:spLocks noChangeShapeType="1"/>
          </p:cNvSpPr>
          <p:nvPr/>
        </p:nvSpPr>
        <p:spPr bwMode="auto">
          <a:xfrm flipV="1">
            <a:off x="6248400" y="5410200"/>
            <a:ext cx="177800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88" name="Rectangle 8"/>
          <p:cNvSpPr>
            <a:spLocks noChangeArrowheads="1"/>
          </p:cNvSpPr>
          <p:nvPr/>
        </p:nvSpPr>
        <p:spPr bwMode="auto">
          <a:xfrm>
            <a:off x="8930218" y="5037138"/>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spTree>
    <p:extLst>
      <p:ext uri="{BB962C8B-B14F-4D97-AF65-F5344CB8AC3E}">
        <p14:creationId xmlns:p14="http://schemas.microsoft.com/office/powerpoint/2010/main" val="377078933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b="0" dirty="0">
                <a:latin typeface="Arial" charset="0"/>
                <a:ea typeface="ＭＳ Ｐゴシック" charset="0"/>
                <a:cs typeface="ＭＳ Ｐゴシック" charset="0"/>
              </a:rPr>
              <a:t>A </a:t>
            </a:r>
            <a:r>
              <a:rPr lang="en-US" dirty="0">
                <a:latin typeface="Arial" charset="0"/>
                <a:ea typeface="ＭＳ Ｐゴシック" charset="0"/>
                <a:cs typeface="ＭＳ Ｐゴシック" charset="0"/>
              </a:rPr>
              <a:t>New </a:t>
            </a:r>
            <a:r>
              <a:rPr lang="en-US" b="0" dirty="0">
                <a:latin typeface="Arial" charset="0"/>
                <a:ea typeface="ＭＳ Ｐゴシック" charset="0"/>
                <a:cs typeface="ＭＳ Ｐゴシック" charset="0"/>
              </a:rPr>
              <a:t>Feedback Sandwich</a:t>
            </a:r>
          </a:p>
        </p:txBody>
      </p:sp>
      <p:pic>
        <p:nvPicPr>
          <p:cNvPr id="460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960"/>
          <a:stretch/>
        </p:blipFill>
        <p:spPr bwMode="auto">
          <a:xfrm>
            <a:off x="0" y="1219200"/>
            <a:ext cx="6769428"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8229600" y="1676400"/>
            <a:ext cx="1056700"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4000" dirty="0">
                <a:latin typeface="Arial" charset="0"/>
              </a:rPr>
              <a:t>Ask</a:t>
            </a:r>
            <a:endParaRPr lang="en-US" dirty="0">
              <a:latin typeface="Arial" charset="0"/>
            </a:endParaRPr>
          </a:p>
          <a:p>
            <a:pPr eaLnBrk="0" hangingPunct="0"/>
            <a:endParaRPr lang="en-US" dirty="0">
              <a:latin typeface="Arial" charset="0"/>
            </a:endParaRPr>
          </a:p>
          <a:p>
            <a:pPr eaLnBrk="0" hangingPunct="0"/>
            <a:endParaRPr lang="en-US" dirty="0">
              <a:latin typeface="Arial" charset="0"/>
            </a:endParaRPr>
          </a:p>
          <a:p>
            <a:pPr eaLnBrk="0" hangingPunct="0"/>
            <a:endParaRPr lang="en-US" sz="4000" dirty="0">
              <a:latin typeface="Arial" charset="0"/>
            </a:endParaRPr>
          </a:p>
          <a:p>
            <a:pPr eaLnBrk="0" hangingPunct="0"/>
            <a:r>
              <a:rPr lang="en-US" sz="4000" dirty="0">
                <a:latin typeface="Arial" charset="0"/>
              </a:rPr>
              <a:t>Tell</a:t>
            </a:r>
          </a:p>
          <a:p>
            <a:pPr eaLnBrk="0" hangingPunct="0"/>
            <a:endParaRPr lang="en-US" sz="4000" dirty="0">
              <a:latin typeface="Arial" charset="0"/>
            </a:endParaRPr>
          </a:p>
          <a:p>
            <a:pPr eaLnBrk="0" hangingPunct="0"/>
            <a:endParaRPr lang="en-US" sz="4000" dirty="0">
              <a:latin typeface="Arial" charset="0"/>
            </a:endParaRPr>
          </a:p>
          <a:p>
            <a:pPr eaLnBrk="0" hangingPunct="0"/>
            <a:r>
              <a:rPr lang="en-US" sz="4000" dirty="0">
                <a:latin typeface="Arial" charset="0"/>
              </a:rPr>
              <a:t>Ask</a:t>
            </a:r>
          </a:p>
        </p:txBody>
      </p:sp>
      <p:sp>
        <p:nvSpPr>
          <p:cNvPr id="46085" name="Line 5"/>
          <p:cNvSpPr>
            <a:spLocks noChangeShapeType="1"/>
          </p:cNvSpPr>
          <p:nvPr/>
        </p:nvSpPr>
        <p:spPr bwMode="auto">
          <a:xfrm flipV="1">
            <a:off x="5943600" y="2209800"/>
            <a:ext cx="2286000" cy="1447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86" name="Line 6"/>
          <p:cNvSpPr>
            <a:spLocks noChangeShapeType="1"/>
          </p:cNvSpPr>
          <p:nvPr/>
        </p:nvSpPr>
        <p:spPr bwMode="auto">
          <a:xfrm flipV="1">
            <a:off x="6172200" y="3886200"/>
            <a:ext cx="1981200" cy="838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87" name="Line 7"/>
          <p:cNvSpPr>
            <a:spLocks noChangeShapeType="1"/>
          </p:cNvSpPr>
          <p:nvPr/>
        </p:nvSpPr>
        <p:spPr bwMode="auto">
          <a:xfrm flipV="1">
            <a:off x="6248400" y="5410200"/>
            <a:ext cx="177800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088" name="Rectangle 8"/>
          <p:cNvSpPr>
            <a:spLocks noChangeArrowheads="1"/>
          </p:cNvSpPr>
          <p:nvPr/>
        </p:nvSpPr>
        <p:spPr bwMode="auto">
          <a:xfrm>
            <a:off x="8930218" y="5037138"/>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spTree>
    <p:extLst>
      <p:ext uri="{BB962C8B-B14F-4D97-AF65-F5344CB8AC3E}">
        <p14:creationId xmlns:p14="http://schemas.microsoft.com/office/powerpoint/2010/main" val="393236373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68746885"/>
              </p:ext>
            </p:extLst>
          </p:nvPr>
        </p:nvGraphicFramePr>
        <p:xfrm>
          <a:off x="0" y="0"/>
          <a:ext cx="12192000" cy="6934199"/>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2247076">
                <a:tc>
                  <a:txBody>
                    <a:bodyPr/>
                    <a:lstStyle/>
                    <a:p>
                      <a:r>
                        <a:rPr lang="en-US" sz="4800" u="sng" dirty="0">
                          <a:solidFill>
                            <a:schemeClr val="bg1"/>
                          </a:solidFill>
                        </a:rPr>
                        <a:t>Ask</a:t>
                      </a:r>
                      <a:r>
                        <a:rPr lang="en-US" sz="4800" dirty="0">
                          <a:solidFill>
                            <a:schemeClr val="bg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a:solidFill>
                            <a:srgbClr val="000000"/>
                          </a:solidFill>
                        </a:rPr>
                        <a:t>“How</a:t>
                      </a:r>
                      <a:r>
                        <a:rPr lang="en-US" sz="2800" b="0" baseline="0" dirty="0">
                          <a:solidFill>
                            <a:srgbClr val="000000"/>
                          </a:solidFill>
                        </a:rPr>
                        <a:t> do you think you did </a:t>
                      </a:r>
                      <a:r>
                        <a:rPr lang="en-US" sz="2800" b="0" i="1" u="sng" baseline="0" dirty="0">
                          <a:solidFill>
                            <a:srgbClr val="000000"/>
                          </a:solidFill>
                        </a:rPr>
                        <a:t>_specific </a:t>
                      </a:r>
                      <a:r>
                        <a:rPr lang="en-US" sz="2800" b="0" i="1" u="sng" baseline="0" dirty="0" err="1">
                          <a:solidFill>
                            <a:srgbClr val="000000"/>
                          </a:solidFill>
                        </a:rPr>
                        <a:t>skilI</a:t>
                      </a:r>
                      <a:r>
                        <a:rPr lang="en-US" sz="2800" b="0" baseline="0" dirty="0">
                          <a:solidFill>
                            <a:srgbClr val="000000"/>
                          </a:solidFill>
                        </a:rPr>
                        <a:t>__?”</a:t>
                      </a:r>
                      <a:endParaRPr lang="en-US" sz="2800" b="0" dirty="0">
                        <a:solidFill>
                          <a:srgbClr val="000000"/>
                        </a:solidFill>
                      </a:endParaRPr>
                    </a:p>
                    <a:p>
                      <a:r>
                        <a:rPr lang="en-US" sz="2800" b="0" dirty="0">
                          <a:solidFill>
                            <a:srgbClr val="000000"/>
                          </a:solidFill>
                        </a:rPr>
                        <a:t>       Establishes</a:t>
                      </a:r>
                      <a:r>
                        <a:rPr lang="en-US" sz="2800" b="0" baseline="0" dirty="0">
                          <a:solidFill>
                            <a:srgbClr val="000000"/>
                          </a:solidFill>
                        </a:rPr>
                        <a:t> this as a conversation</a:t>
                      </a:r>
                    </a:p>
                    <a:p>
                      <a:r>
                        <a:rPr lang="en-US" sz="2800" b="0" baseline="0" dirty="0">
                          <a:solidFill>
                            <a:srgbClr val="000000"/>
                          </a:solidFill>
                        </a:rPr>
                        <a:t>       Assess learner insight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393545">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293578">
                <a:tc>
                  <a:txBody>
                    <a:bodyPr/>
                    <a:lstStyle/>
                    <a:p>
                      <a:r>
                        <a:rPr lang="en-US" sz="4800" b="1"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endParaRPr lang="en-US" sz="28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007159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By the end of this session, you will be able to: </a:t>
            </a:r>
          </a:p>
        </p:txBody>
      </p:sp>
      <p:sp>
        <p:nvSpPr>
          <p:cNvPr id="5" name="Content Placeholder 4"/>
          <p:cNvSpPr>
            <a:spLocks noGrp="1"/>
          </p:cNvSpPr>
          <p:nvPr>
            <p:ph idx="1"/>
          </p:nvPr>
        </p:nvSpPr>
        <p:spPr/>
        <p:txBody>
          <a:bodyPr/>
          <a:lstStyle/>
          <a:p>
            <a:r>
              <a:rPr lang="en-US" dirty="0" smtClean="0"/>
              <a:t>Compare and contrast direct vs. indirect observation</a:t>
            </a:r>
          </a:p>
          <a:p>
            <a:endParaRPr lang="en-US" dirty="0"/>
          </a:p>
          <a:p>
            <a:r>
              <a:rPr lang="en-US" dirty="0" smtClean="0"/>
              <a:t>Assess </a:t>
            </a:r>
            <a:r>
              <a:rPr lang="en-US" dirty="0"/>
              <a:t>learner performance of a clinical skill</a:t>
            </a:r>
          </a:p>
          <a:p>
            <a:endParaRPr lang="en-US" dirty="0"/>
          </a:p>
          <a:p>
            <a:r>
              <a:rPr lang="en-US" dirty="0" smtClean="0"/>
              <a:t>Provide effective feedback to a learner</a:t>
            </a:r>
            <a:endParaRPr lang="en-US" dirty="0"/>
          </a:p>
        </p:txBody>
      </p:sp>
    </p:spTree>
    <p:extLst>
      <p:ext uri="{BB962C8B-B14F-4D97-AF65-F5344CB8AC3E}">
        <p14:creationId xmlns:p14="http://schemas.microsoft.com/office/powerpoint/2010/main" val="2273156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11654154"/>
              </p:ext>
            </p:extLst>
          </p:nvPr>
        </p:nvGraphicFramePr>
        <p:xfrm>
          <a:off x="0" y="0"/>
          <a:ext cx="12192000" cy="6934199"/>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2247076">
                <a:tc>
                  <a:txBody>
                    <a:bodyPr/>
                    <a:lstStyle/>
                    <a:p>
                      <a:r>
                        <a:rPr lang="en-US" sz="4800" dirty="0">
                          <a:solidFill>
                            <a:schemeClr val="bg1"/>
                          </a:solidFill>
                        </a:rPr>
                        <a:t>Ask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a:solidFill>
                            <a:srgbClr val="000000"/>
                          </a:solidFill>
                        </a:rPr>
                        <a:t>“How</a:t>
                      </a:r>
                      <a:r>
                        <a:rPr lang="en-US" sz="2800" b="0" baseline="0" dirty="0">
                          <a:solidFill>
                            <a:srgbClr val="000000"/>
                          </a:solidFill>
                        </a:rPr>
                        <a:t> do you think you did </a:t>
                      </a:r>
                      <a:r>
                        <a:rPr lang="en-US" sz="2800" b="0" i="1" u="sng" baseline="0" dirty="0">
                          <a:solidFill>
                            <a:srgbClr val="000000"/>
                          </a:solidFill>
                        </a:rPr>
                        <a:t>_specific </a:t>
                      </a:r>
                      <a:r>
                        <a:rPr lang="en-US" sz="2800" b="0" i="1" u="sng" baseline="0" dirty="0" err="1">
                          <a:solidFill>
                            <a:srgbClr val="000000"/>
                          </a:solidFill>
                        </a:rPr>
                        <a:t>skilI</a:t>
                      </a:r>
                      <a:r>
                        <a:rPr lang="en-US" sz="2800" b="0" baseline="0" dirty="0">
                          <a:solidFill>
                            <a:srgbClr val="000000"/>
                          </a:solidFill>
                        </a:rPr>
                        <a:t>__?”</a:t>
                      </a:r>
                      <a:endParaRPr lang="en-US" sz="2800" b="0" dirty="0">
                        <a:solidFill>
                          <a:srgbClr val="000000"/>
                        </a:solidFill>
                      </a:endParaRPr>
                    </a:p>
                    <a:p>
                      <a:r>
                        <a:rPr lang="en-US" sz="2800" b="0" dirty="0">
                          <a:solidFill>
                            <a:srgbClr val="000000"/>
                          </a:solidFill>
                        </a:rPr>
                        <a:t>       Establishes</a:t>
                      </a:r>
                      <a:r>
                        <a:rPr lang="en-US" sz="2800" b="0" baseline="0" dirty="0">
                          <a:solidFill>
                            <a:srgbClr val="000000"/>
                          </a:solidFill>
                        </a:rPr>
                        <a:t> this as a conversation</a:t>
                      </a:r>
                    </a:p>
                    <a:p>
                      <a:r>
                        <a:rPr lang="en-US" sz="2800" b="0" baseline="0" dirty="0">
                          <a:solidFill>
                            <a:srgbClr val="000000"/>
                          </a:solidFill>
                        </a:rPr>
                        <a:t>       Assess learner insight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393545">
                <a:tc>
                  <a:txBody>
                    <a:bodyPr/>
                    <a:lstStyle/>
                    <a:p>
                      <a:r>
                        <a:rPr lang="en-US" sz="4800" b="1" u="sng"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000000"/>
                          </a:solidFill>
                          <a:latin typeface="Arial" charset="0"/>
                          <a:ea typeface="ＭＳ Ｐゴシック" charset="0"/>
                        </a:rPr>
                        <a:t>WHAT:</a:t>
                      </a:r>
                      <a:r>
                        <a:rPr lang="en-US" altLang="ja-JP" sz="2800" baseline="0" dirty="0">
                          <a:solidFill>
                            <a:srgbClr val="000000"/>
                          </a:solidFill>
                          <a:latin typeface="Arial" charset="0"/>
                          <a:ea typeface="ＭＳ Ｐゴシック" charset="0"/>
                        </a:rPr>
                        <a:t> </a:t>
                      </a:r>
                      <a:r>
                        <a:rPr lang="en-US" altLang="ja-JP" sz="2800" baseline="0" dirty="0" smtClean="0">
                          <a:solidFill>
                            <a:srgbClr val="000000"/>
                          </a:solidFill>
                          <a:latin typeface="Arial" charset="0"/>
                          <a:ea typeface="ＭＳ Ｐゴシック" charset="0"/>
                        </a:rPr>
                        <a:t> Reinforce: “You </a:t>
                      </a:r>
                      <a:r>
                        <a:rPr lang="en-US" altLang="ja-JP" sz="2800" baseline="0" dirty="0">
                          <a:solidFill>
                            <a:srgbClr val="000000"/>
                          </a:solidFill>
                          <a:latin typeface="Arial" charset="0"/>
                          <a:ea typeface="ＭＳ Ｐゴシック" charset="0"/>
                        </a:rPr>
                        <a:t>did a great </a:t>
                      </a:r>
                      <a:r>
                        <a:rPr lang="en-US" altLang="ja-JP" sz="2800" baseline="0" dirty="0" smtClean="0">
                          <a:solidFill>
                            <a:srgbClr val="000000"/>
                          </a:solidFill>
                          <a:latin typeface="Arial" charset="0"/>
                          <a:ea typeface="ＭＳ Ｐゴシック" charset="0"/>
                        </a:rPr>
                        <a:t>with _________.”</a:t>
                      </a:r>
                      <a:endParaRPr lang="en-US" altLang="ja-JP" sz="2800" baseline="0" dirty="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000000"/>
                          </a:solidFill>
                          <a:latin typeface="Arial" charset="0"/>
                          <a:ea typeface="ＭＳ Ｐゴシック" charset="0"/>
                        </a:rPr>
                        <a:t>             </a:t>
                      </a:r>
                      <a:r>
                        <a:rPr lang="en-US" altLang="ja-JP" sz="2800" dirty="0" smtClean="0">
                          <a:solidFill>
                            <a:srgbClr val="000000"/>
                          </a:solidFill>
                          <a:latin typeface="Arial" charset="0"/>
                          <a:ea typeface="ＭＳ Ｐゴシック" charset="0"/>
                        </a:rPr>
                        <a:t>Improve</a:t>
                      </a:r>
                      <a:r>
                        <a:rPr lang="en-US" altLang="ja-JP" sz="2800" baseline="0" dirty="0" smtClean="0">
                          <a:solidFill>
                            <a:srgbClr val="000000"/>
                          </a:solidFill>
                          <a:latin typeface="Arial" charset="0"/>
                          <a:ea typeface="ＭＳ Ｐゴシック" charset="0"/>
                        </a:rPr>
                        <a:t>:   </a:t>
                      </a:r>
                      <a:r>
                        <a:rPr lang="ja-JP" altLang="en-US" sz="2800" dirty="0" smtClean="0">
                          <a:solidFill>
                            <a:srgbClr val="000000"/>
                          </a:solidFill>
                          <a:latin typeface="Arial" charset="0"/>
                          <a:ea typeface="ＭＳ Ｐゴシック" charset="0"/>
                        </a:rPr>
                        <a:t>“</a:t>
                      </a:r>
                      <a:r>
                        <a:rPr lang="en-US" sz="2800" dirty="0">
                          <a:solidFill>
                            <a:srgbClr val="000000"/>
                          </a:solidFill>
                          <a:latin typeface="Arial" charset="0"/>
                          <a:ea typeface="ＭＳ Ｐゴシック" charset="0"/>
                        </a:rPr>
                        <a:t>I </a:t>
                      </a:r>
                      <a:r>
                        <a:rPr lang="en-US" sz="2800" dirty="0" smtClean="0">
                          <a:solidFill>
                            <a:srgbClr val="000000"/>
                          </a:solidFill>
                          <a:latin typeface="Arial" charset="0"/>
                          <a:ea typeface="ＭＳ Ｐゴシック" charset="0"/>
                        </a:rPr>
                        <a:t>noticed</a:t>
                      </a:r>
                      <a:r>
                        <a:rPr lang="en-US" sz="2800" baseline="0" dirty="0" smtClean="0">
                          <a:solidFill>
                            <a:srgbClr val="000000"/>
                          </a:solidFill>
                          <a:latin typeface="Arial" charset="0"/>
                          <a:ea typeface="ＭＳ Ｐゴシック" charset="0"/>
                        </a:rPr>
                        <a:t> ___________”</a:t>
                      </a:r>
                      <a:endParaRPr lang="en-US" altLang="ja-JP" sz="2800" baseline="0" dirty="0" smtClean="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charset="0"/>
                        <a:ea typeface="ＭＳ Ｐゴシック" charset="0"/>
                      </a:endParaRPr>
                    </a:p>
                    <a:p>
                      <a:r>
                        <a:rPr lang="en-US" sz="2800" dirty="0">
                          <a:solidFill>
                            <a:srgbClr val="000000"/>
                          </a:solidFill>
                        </a:rPr>
                        <a:t>WHY: “It’s important to correct</a:t>
                      </a:r>
                      <a:r>
                        <a:rPr lang="en-US" sz="2800" baseline="0" dirty="0">
                          <a:solidFill>
                            <a:srgbClr val="000000"/>
                          </a:solidFill>
                        </a:rPr>
                        <a:t> this because ___.”</a:t>
                      </a:r>
                      <a:endParaRPr lang="en-US" sz="2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293578">
                <a:tc>
                  <a:txBody>
                    <a:bodyPr/>
                    <a:lstStyle/>
                    <a:p>
                      <a:r>
                        <a:rPr lang="en-US" sz="4800" b="1"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endParaRPr lang="en-US" sz="28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764062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Formative Feedback</a:t>
            </a:r>
          </a:p>
        </p:txBody>
      </p:sp>
      <p:sp>
        <p:nvSpPr>
          <p:cNvPr id="3" name="Content Placeholder 2"/>
          <p:cNvSpPr>
            <a:spLocks noGrp="1"/>
          </p:cNvSpPr>
          <p:nvPr>
            <p:ph idx="1"/>
          </p:nvPr>
        </p:nvSpPr>
        <p:spPr>
          <a:xfrm>
            <a:off x="762000" y="1371600"/>
            <a:ext cx="11277600" cy="5334000"/>
          </a:xfrm>
        </p:spPr>
        <p:txBody>
          <a:bodyPr>
            <a:normAutofit/>
          </a:bodyPr>
          <a:lstStyle/>
          <a:p>
            <a:pPr marL="0" indent="0">
              <a:buNone/>
            </a:pPr>
            <a:r>
              <a:rPr lang="en-US" b="1" dirty="0"/>
              <a:t>Future focus</a:t>
            </a:r>
            <a:r>
              <a:rPr lang="en-US" i="1" dirty="0"/>
              <a:t>: Next time, try…</a:t>
            </a:r>
          </a:p>
          <a:p>
            <a:endParaRPr lang="en-US" i="1" dirty="0"/>
          </a:p>
          <a:p>
            <a:pPr marL="0" indent="0">
              <a:buNone/>
            </a:pPr>
            <a:r>
              <a:rPr lang="en-US" b="1" dirty="0"/>
              <a:t>Swap it</a:t>
            </a:r>
            <a:r>
              <a:rPr lang="en-US" i="1" dirty="0"/>
              <a:t>: Instead of _____, do ________. </a:t>
            </a:r>
          </a:p>
          <a:p>
            <a:endParaRPr lang="en-US" i="1" dirty="0"/>
          </a:p>
          <a:p>
            <a:pPr marL="0" indent="0">
              <a:buNone/>
            </a:pPr>
            <a:r>
              <a:rPr lang="en-US" b="1" dirty="0"/>
              <a:t>Share the struggle</a:t>
            </a:r>
            <a:r>
              <a:rPr lang="en-US" dirty="0"/>
              <a:t>: </a:t>
            </a:r>
            <a:r>
              <a:rPr lang="en-US" i="1" dirty="0"/>
              <a:t>When I get stuck, I try…</a:t>
            </a:r>
          </a:p>
          <a:p>
            <a:endParaRPr lang="en-US" i="1" dirty="0"/>
          </a:p>
          <a:p>
            <a:pPr marL="0" indent="0">
              <a:buNone/>
            </a:pPr>
            <a:endParaRPr lang="en-US" i="1" dirty="0"/>
          </a:p>
        </p:txBody>
      </p:sp>
    </p:spTree>
    <p:extLst>
      <p:ext uri="{BB962C8B-B14F-4D97-AF65-F5344CB8AC3E}">
        <p14:creationId xmlns:p14="http://schemas.microsoft.com/office/powerpoint/2010/main" val="370247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71742089"/>
              </p:ext>
            </p:extLst>
          </p:nvPr>
        </p:nvGraphicFramePr>
        <p:xfrm>
          <a:off x="0" y="0"/>
          <a:ext cx="12192000" cy="6934199"/>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2247076">
                <a:tc>
                  <a:txBody>
                    <a:bodyPr/>
                    <a:lstStyle/>
                    <a:p>
                      <a:r>
                        <a:rPr lang="en-US" sz="4800" dirty="0">
                          <a:solidFill>
                            <a:schemeClr val="bg1"/>
                          </a:solidFill>
                        </a:rPr>
                        <a:t>Ask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a:solidFill>
                            <a:srgbClr val="000000"/>
                          </a:solidFill>
                        </a:rPr>
                        <a:t>“How</a:t>
                      </a:r>
                      <a:r>
                        <a:rPr lang="en-US" sz="2800" b="0" baseline="0" dirty="0">
                          <a:solidFill>
                            <a:srgbClr val="000000"/>
                          </a:solidFill>
                        </a:rPr>
                        <a:t> do you think you did </a:t>
                      </a:r>
                      <a:r>
                        <a:rPr lang="en-US" sz="2800" b="0" i="1" u="sng" baseline="0" dirty="0">
                          <a:solidFill>
                            <a:srgbClr val="000000"/>
                          </a:solidFill>
                        </a:rPr>
                        <a:t>_specific </a:t>
                      </a:r>
                      <a:r>
                        <a:rPr lang="en-US" sz="2800" b="0" i="1" u="sng" baseline="0" dirty="0" err="1">
                          <a:solidFill>
                            <a:srgbClr val="000000"/>
                          </a:solidFill>
                        </a:rPr>
                        <a:t>skilI</a:t>
                      </a:r>
                      <a:r>
                        <a:rPr lang="en-US" sz="2800" b="0" baseline="0" dirty="0">
                          <a:solidFill>
                            <a:srgbClr val="000000"/>
                          </a:solidFill>
                        </a:rPr>
                        <a:t>__?”</a:t>
                      </a:r>
                      <a:endParaRPr lang="en-US" sz="2800" b="0" dirty="0">
                        <a:solidFill>
                          <a:srgbClr val="000000"/>
                        </a:solidFill>
                      </a:endParaRPr>
                    </a:p>
                    <a:p>
                      <a:r>
                        <a:rPr lang="en-US" sz="2800" b="0" dirty="0">
                          <a:solidFill>
                            <a:srgbClr val="000000"/>
                          </a:solidFill>
                        </a:rPr>
                        <a:t>       Establishes</a:t>
                      </a:r>
                      <a:r>
                        <a:rPr lang="en-US" sz="2800" b="0" baseline="0" dirty="0">
                          <a:solidFill>
                            <a:srgbClr val="000000"/>
                          </a:solidFill>
                        </a:rPr>
                        <a:t> this as a conversation</a:t>
                      </a:r>
                    </a:p>
                    <a:p>
                      <a:r>
                        <a:rPr lang="en-US" sz="2800" b="0" baseline="0" dirty="0">
                          <a:solidFill>
                            <a:srgbClr val="000000"/>
                          </a:solidFill>
                        </a:rPr>
                        <a:t>       Assess learner insight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393545">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b="0" dirty="0">
                          <a:solidFill>
                            <a:srgbClr val="000000"/>
                          </a:solidFill>
                          <a:latin typeface="Arial" charset="0"/>
                          <a:ea typeface="ＭＳ Ｐゴシック" charset="0"/>
                        </a:rPr>
                        <a:t>WHAT:</a:t>
                      </a:r>
                      <a:r>
                        <a:rPr lang="en-US" altLang="ja-JP" sz="2800" b="0" baseline="0" dirty="0">
                          <a:solidFill>
                            <a:srgbClr val="000000"/>
                          </a:solidFill>
                          <a:latin typeface="Arial" charset="0"/>
                          <a:ea typeface="ＭＳ Ｐゴシック" charset="0"/>
                        </a:rPr>
                        <a:t> </a:t>
                      </a:r>
                      <a:r>
                        <a:rPr lang="en-US" altLang="ja-JP" sz="2800" b="0" baseline="0" dirty="0" smtClean="0">
                          <a:solidFill>
                            <a:srgbClr val="000000"/>
                          </a:solidFill>
                          <a:latin typeface="Arial" charset="0"/>
                          <a:ea typeface="ＭＳ Ｐゴシック" charset="0"/>
                        </a:rPr>
                        <a:t> Reinforce: “You </a:t>
                      </a:r>
                      <a:r>
                        <a:rPr lang="en-US" altLang="ja-JP" sz="2800" b="0" baseline="0" dirty="0">
                          <a:solidFill>
                            <a:srgbClr val="000000"/>
                          </a:solidFill>
                          <a:latin typeface="Arial" charset="0"/>
                          <a:ea typeface="ＭＳ Ｐゴシック" charset="0"/>
                        </a:rPr>
                        <a:t>did a great </a:t>
                      </a:r>
                      <a:r>
                        <a:rPr lang="en-US" altLang="ja-JP" sz="2800" b="0" baseline="0" dirty="0" smtClean="0">
                          <a:solidFill>
                            <a:srgbClr val="000000"/>
                          </a:solidFill>
                          <a:latin typeface="Arial" charset="0"/>
                          <a:ea typeface="ＭＳ Ｐゴシック" charset="0"/>
                        </a:rPr>
                        <a:t>with _________.”</a:t>
                      </a:r>
                      <a:endParaRPr lang="en-US" altLang="ja-JP" sz="2800" b="0" baseline="0" dirty="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b="0" dirty="0">
                          <a:solidFill>
                            <a:srgbClr val="000000"/>
                          </a:solidFill>
                          <a:latin typeface="Arial" charset="0"/>
                          <a:ea typeface="ＭＳ Ｐゴシック" charset="0"/>
                        </a:rPr>
                        <a:t>             </a:t>
                      </a:r>
                      <a:r>
                        <a:rPr lang="en-US" altLang="ja-JP" sz="2800" b="0" dirty="0" smtClean="0">
                          <a:solidFill>
                            <a:srgbClr val="000000"/>
                          </a:solidFill>
                          <a:latin typeface="Arial" charset="0"/>
                          <a:ea typeface="ＭＳ Ｐゴシック" charset="0"/>
                        </a:rPr>
                        <a:t>Improve</a:t>
                      </a:r>
                      <a:r>
                        <a:rPr lang="en-US" altLang="ja-JP" sz="2800" b="0" baseline="0" dirty="0" smtClean="0">
                          <a:solidFill>
                            <a:srgbClr val="000000"/>
                          </a:solidFill>
                          <a:latin typeface="Arial" charset="0"/>
                          <a:ea typeface="ＭＳ Ｐゴシック" charset="0"/>
                        </a:rPr>
                        <a:t>:   </a:t>
                      </a:r>
                      <a:r>
                        <a:rPr lang="ja-JP" altLang="en-US" sz="2800" b="0" dirty="0" smtClean="0">
                          <a:solidFill>
                            <a:srgbClr val="000000"/>
                          </a:solidFill>
                          <a:latin typeface="Arial" charset="0"/>
                          <a:ea typeface="ＭＳ Ｐゴシック" charset="0"/>
                        </a:rPr>
                        <a:t>“</a:t>
                      </a:r>
                      <a:r>
                        <a:rPr lang="en-US" sz="2800" b="0" dirty="0">
                          <a:solidFill>
                            <a:srgbClr val="000000"/>
                          </a:solidFill>
                          <a:latin typeface="Arial" charset="0"/>
                          <a:ea typeface="ＭＳ Ｐゴシック" charset="0"/>
                        </a:rPr>
                        <a:t>I </a:t>
                      </a:r>
                      <a:r>
                        <a:rPr lang="en-US" sz="2800" b="0" dirty="0" smtClean="0">
                          <a:solidFill>
                            <a:srgbClr val="000000"/>
                          </a:solidFill>
                          <a:latin typeface="Arial" charset="0"/>
                          <a:ea typeface="ＭＳ Ｐゴシック" charset="0"/>
                        </a:rPr>
                        <a:t>noticed</a:t>
                      </a:r>
                      <a:r>
                        <a:rPr lang="en-US" sz="2800" b="0" baseline="0" dirty="0" smtClean="0">
                          <a:solidFill>
                            <a:srgbClr val="000000"/>
                          </a:solidFill>
                          <a:latin typeface="Arial" charset="0"/>
                          <a:ea typeface="ＭＳ Ｐゴシック" charset="0"/>
                        </a:rPr>
                        <a:t> ___________”</a:t>
                      </a:r>
                      <a:endParaRPr lang="en-US" altLang="ja-JP" sz="2800" b="0" baseline="0" dirty="0" smtClean="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rgbClr val="000000"/>
                        </a:solidFill>
                        <a:latin typeface="Arial" charset="0"/>
                        <a:ea typeface="ＭＳ Ｐゴシック" charset="0"/>
                      </a:endParaRPr>
                    </a:p>
                    <a:p>
                      <a:r>
                        <a:rPr lang="en-US" sz="2800" b="0" dirty="0">
                          <a:solidFill>
                            <a:srgbClr val="000000"/>
                          </a:solidFill>
                        </a:rPr>
                        <a:t>WHY: “It’s important to correct</a:t>
                      </a:r>
                      <a:r>
                        <a:rPr lang="en-US" sz="2800" b="0" baseline="0" dirty="0">
                          <a:solidFill>
                            <a:srgbClr val="000000"/>
                          </a:solidFill>
                        </a:rPr>
                        <a:t> this because ___.”</a:t>
                      </a:r>
                      <a:endParaRPr lang="en-US" sz="2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293578">
                <a:tc>
                  <a:txBody>
                    <a:bodyPr/>
                    <a:lstStyle/>
                    <a:p>
                      <a:r>
                        <a:rPr lang="en-US" sz="4800" b="1" u="sng"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r>
                        <a:rPr lang="en-US" sz="2800" b="0" dirty="0">
                          <a:solidFill>
                            <a:srgbClr val="000000"/>
                          </a:solidFill>
                        </a:rPr>
                        <a:t>HOW:</a:t>
                      </a:r>
                      <a:r>
                        <a:rPr lang="en-US" sz="2800" b="0" baseline="0" dirty="0">
                          <a:solidFill>
                            <a:srgbClr val="000000"/>
                          </a:solidFill>
                        </a:rPr>
                        <a:t> </a:t>
                      </a:r>
                      <a:r>
                        <a:rPr lang="en-US" sz="2800" b="0" dirty="0">
                          <a:solidFill>
                            <a:srgbClr val="000000"/>
                          </a:solidFill>
                        </a:rPr>
                        <a:t>“Next</a:t>
                      </a:r>
                      <a:r>
                        <a:rPr lang="en-US" sz="2800" b="0" baseline="0" dirty="0">
                          <a:solidFill>
                            <a:srgbClr val="000000"/>
                          </a:solidFill>
                        </a:rPr>
                        <a:t> time, how could you do it differently?”</a:t>
                      </a:r>
                      <a:endParaRPr lang="en-US" sz="2800" b="0" dirty="0">
                        <a:solidFill>
                          <a:srgbClr val="000000"/>
                        </a:solidFill>
                      </a:endParaRPr>
                    </a:p>
                    <a:p>
                      <a:endParaRPr lang="en-US" sz="2800" b="0" dirty="0">
                        <a:solidFill>
                          <a:srgbClr val="000000"/>
                        </a:solidFill>
                      </a:endParaRPr>
                    </a:p>
                    <a:p>
                      <a:r>
                        <a:rPr lang="en-US" sz="2800" b="0" dirty="0">
                          <a:solidFill>
                            <a:srgbClr val="000000"/>
                          </a:solidFill>
                        </a:rPr>
                        <a:t>Then TELL your specific</a:t>
                      </a:r>
                      <a:r>
                        <a:rPr lang="en-US" sz="2800" b="0" baseline="0" dirty="0">
                          <a:solidFill>
                            <a:srgbClr val="000000"/>
                          </a:solidFill>
                        </a:rPr>
                        <a:t> suggestions </a:t>
                      </a:r>
                      <a:r>
                        <a:rPr lang="en-US" sz="2800" b="0" i="1" baseline="0" dirty="0" smtClean="0">
                          <a:solidFill>
                            <a:srgbClr val="000000"/>
                          </a:solidFill>
                        </a:rPr>
                        <a:t>prn</a:t>
                      </a:r>
                      <a:r>
                        <a:rPr lang="en-US" sz="2800" b="0" i="0" baseline="0" dirty="0" smtClean="0">
                          <a:solidFill>
                            <a:srgbClr val="000000"/>
                          </a:solidFill>
                        </a:rPr>
                        <a:t> if needed</a:t>
                      </a:r>
                      <a:r>
                        <a:rPr lang="en-US" sz="2800" b="0" dirty="0" smtClean="0">
                          <a:solidFill>
                            <a:srgbClr val="000000"/>
                          </a:solidFill>
                        </a:rPr>
                        <a:t>         </a:t>
                      </a:r>
                      <a:endParaRPr lang="en-US" sz="2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214898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Challenges with Ask, Tell, Ask?</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928899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occurs in layers</a:t>
            </a:r>
          </a:p>
        </p:txBody>
      </p:sp>
      <p:sp>
        <p:nvSpPr>
          <p:cNvPr id="6" name="Rectangle 5"/>
          <p:cNvSpPr/>
          <p:nvPr/>
        </p:nvSpPr>
        <p:spPr>
          <a:xfrm>
            <a:off x="1981200" y="5867400"/>
            <a:ext cx="81534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67000" y="4724400"/>
            <a:ext cx="685800" cy="1143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057400" y="2514600"/>
            <a:ext cx="7696200" cy="0"/>
          </a:xfrm>
          <a:prstGeom prst="line">
            <a:avLst/>
          </a:prstGeom>
          <a:ln w="1905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57400" y="1806714"/>
            <a:ext cx="7696200" cy="707886"/>
          </a:xfrm>
          <a:prstGeom prst="rect">
            <a:avLst/>
          </a:prstGeom>
          <a:noFill/>
        </p:spPr>
        <p:txBody>
          <a:bodyPr wrap="square" rtlCol="0">
            <a:spAutoFit/>
          </a:bodyPr>
          <a:lstStyle/>
          <a:p>
            <a:pPr algn="ctr"/>
            <a:r>
              <a:rPr lang="en-US" sz="4000" dirty="0"/>
              <a:t>Goal</a:t>
            </a:r>
          </a:p>
        </p:txBody>
      </p:sp>
      <p:sp>
        <p:nvSpPr>
          <p:cNvPr id="11" name="Rectangle 10"/>
          <p:cNvSpPr/>
          <p:nvPr/>
        </p:nvSpPr>
        <p:spPr>
          <a:xfrm>
            <a:off x="2667000" y="2506133"/>
            <a:ext cx="685800" cy="2286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4800600"/>
            <a:ext cx="685800" cy="1066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a:off x="2209800" y="2590800"/>
            <a:ext cx="381000" cy="2133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295400" y="3401080"/>
            <a:ext cx="914400" cy="523220"/>
          </a:xfrm>
          <a:prstGeom prst="rect">
            <a:avLst/>
          </a:prstGeom>
          <a:noFill/>
        </p:spPr>
        <p:txBody>
          <a:bodyPr wrap="square" rtlCol="0">
            <a:spAutoFit/>
          </a:bodyPr>
          <a:lstStyle/>
          <a:p>
            <a:r>
              <a:rPr lang="en-US" sz="2800" dirty="0"/>
              <a:t>Gap</a:t>
            </a:r>
            <a:endParaRPr lang="en-US" sz="2000" dirty="0"/>
          </a:p>
        </p:txBody>
      </p:sp>
      <p:sp>
        <p:nvSpPr>
          <p:cNvPr id="15" name="Rectangle 14"/>
          <p:cNvSpPr/>
          <p:nvPr/>
        </p:nvSpPr>
        <p:spPr>
          <a:xfrm>
            <a:off x="7315200" y="5638800"/>
            <a:ext cx="685800" cy="228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15200" y="5410200"/>
            <a:ext cx="685800" cy="228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15200" y="5181600"/>
            <a:ext cx="685800" cy="228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15200" y="4800600"/>
            <a:ext cx="685800" cy="381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315200" y="4495800"/>
            <a:ext cx="685800" cy="304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67150" y="4951526"/>
            <a:ext cx="1905000" cy="523220"/>
          </a:xfrm>
          <a:prstGeom prst="rect">
            <a:avLst/>
          </a:prstGeom>
          <a:noFill/>
        </p:spPr>
        <p:txBody>
          <a:bodyPr wrap="square" rtlCol="0">
            <a:spAutoFit/>
          </a:bodyPr>
          <a:lstStyle/>
          <a:p>
            <a:r>
              <a:rPr lang="en-US" sz="2800" dirty="0"/>
              <a:t>Reinforce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06459"/>
            <a:ext cx="6096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315200" y="4174067"/>
            <a:ext cx="685800" cy="304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15200" y="3886200"/>
            <a:ext cx="685800" cy="304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315200" y="3619500"/>
            <a:ext cx="685800" cy="304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15200" y="3352800"/>
            <a:ext cx="685800" cy="304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21" grpId="0" animBg="1"/>
      <p:bldP spid="23" grpId="0" animBg="1"/>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20311669">
            <a:off x="5089973" y="717119"/>
            <a:ext cx="690509" cy="24522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lumMod val="90000"/>
                </a:schemeClr>
              </a:solidFill>
            </a:endParaRPr>
          </a:p>
        </p:txBody>
      </p:sp>
      <p:cxnSp>
        <p:nvCxnSpPr>
          <p:cNvPr id="20" name="Straight Arrow Connector 19"/>
          <p:cNvCxnSpPr/>
          <p:nvPr/>
        </p:nvCxnSpPr>
        <p:spPr>
          <a:xfrm>
            <a:off x="8426538" y="1024614"/>
            <a:ext cx="1708062" cy="167672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001000" y="3791083"/>
            <a:ext cx="1514061" cy="9298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12868" y="681644"/>
            <a:ext cx="1812175" cy="822960"/>
            <a:chOff x="3212868" y="681644"/>
            <a:chExt cx="1812175" cy="822960"/>
          </a:xfrm>
        </p:grpSpPr>
        <p:sp>
          <p:nvSpPr>
            <p:cNvPr id="4" name="Rounded Rectangle 3"/>
            <p:cNvSpPr/>
            <p:nvPr/>
          </p:nvSpPr>
          <p:spPr>
            <a:xfrm>
              <a:off x="3212868" y="68164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70810" y="769958"/>
              <a:ext cx="1512916" cy="646331"/>
            </a:xfrm>
            <a:prstGeom prst="rect">
              <a:avLst/>
            </a:prstGeom>
            <a:noFill/>
          </p:spPr>
          <p:txBody>
            <a:bodyPr wrap="square" rtlCol="0">
              <a:spAutoFit/>
            </a:bodyPr>
            <a:lstStyle/>
            <a:p>
              <a:pPr algn="ctr"/>
              <a:r>
                <a:rPr lang="en-US" dirty="0"/>
                <a:t>Observe performance</a:t>
              </a:r>
            </a:p>
          </p:txBody>
        </p:sp>
      </p:grpSp>
      <p:grpSp>
        <p:nvGrpSpPr>
          <p:cNvPr id="16" name="Group 15"/>
          <p:cNvGrpSpPr/>
          <p:nvPr/>
        </p:nvGrpSpPr>
        <p:grpSpPr>
          <a:xfrm>
            <a:off x="6084917" y="4758654"/>
            <a:ext cx="1992283" cy="822960"/>
            <a:chOff x="6084917" y="4758654"/>
            <a:chExt cx="1992283" cy="822960"/>
          </a:xfrm>
        </p:grpSpPr>
        <p:sp>
          <p:nvSpPr>
            <p:cNvPr id="5" name="Rounded Rectangle 4"/>
            <p:cNvSpPr/>
            <p:nvPr/>
          </p:nvSpPr>
          <p:spPr>
            <a:xfrm>
              <a:off x="6084917" y="475865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4614" y="4839013"/>
              <a:ext cx="1982586" cy="646331"/>
            </a:xfrm>
            <a:prstGeom prst="rect">
              <a:avLst/>
            </a:prstGeom>
            <a:noFill/>
          </p:spPr>
          <p:txBody>
            <a:bodyPr wrap="square" rtlCol="0">
              <a:spAutoFit/>
            </a:bodyPr>
            <a:lstStyle/>
            <a:p>
              <a:pPr algn="ctr"/>
              <a:r>
                <a:rPr lang="en-US" dirty="0"/>
                <a:t>Coach’s Assessment</a:t>
              </a:r>
            </a:p>
          </p:txBody>
        </p:sp>
      </p:grpSp>
      <p:grpSp>
        <p:nvGrpSpPr>
          <p:cNvPr id="17" name="Group 16"/>
          <p:cNvGrpSpPr/>
          <p:nvPr/>
        </p:nvGrpSpPr>
        <p:grpSpPr>
          <a:xfrm>
            <a:off x="5845413" y="178108"/>
            <a:ext cx="2690921" cy="1069511"/>
            <a:chOff x="5845413" y="178108"/>
            <a:chExt cx="2690921" cy="1069511"/>
          </a:xfrm>
        </p:grpSpPr>
        <p:sp>
          <p:nvSpPr>
            <p:cNvPr id="9" name="Flowchart: Preparation 8"/>
            <p:cNvSpPr/>
            <p:nvPr/>
          </p:nvSpPr>
          <p:spPr>
            <a:xfrm>
              <a:off x="5845413" y="178108"/>
              <a:ext cx="2690921" cy="1069511"/>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12741" y="372329"/>
              <a:ext cx="1781696" cy="707886"/>
            </a:xfrm>
            <a:prstGeom prst="rect">
              <a:avLst/>
            </a:prstGeom>
            <a:noFill/>
          </p:spPr>
          <p:txBody>
            <a:bodyPr wrap="square" rtlCol="0">
              <a:spAutoFit/>
            </a:bodyPr>
            <a:lstStyle/>
            <a:p>
              <a:pPr algn="ctr"/>
              <a:r>
                <a:rPr lang="en-US" sz="2000" dirty="0"/>
                <a:t>Learning objectives</a:t>
              </a:r>
            </a:p>
          </p:txBody>
        </p:sp>
      </p:grpSp>
      <p:grpSp>
        <p:nvGrpSpPr>
          <p:cNvPr id="6" name="Group 5"/>
          <p:cNvGrpSpPr/>
          <p:nvPr/>
        </p:nvGrpSpPr>
        <p:grpSpPr>
          <a:xfrm>
            <a:off x="9515061" y="2819400"/>
            <a:ext cx="1849582" cy="1044633"/>
            <a:chOff x="8600209" y="2537825"/>
            <a:chExt cx="1849582" cy="1044633"/>
          </a:xfrm>
        </p:grpSpPr>
        <p:sp>
          <p:nvSpPr>
            <p:cNvPr id="10" name="Flowchart: Terminator 9"/>
            <p:cNvSpPr/>
            <p:nvPr/>
          </p:nvSpPr>
          <p:spPr>
            <a:xfrm>
              <a:off x="8600209" y="2537825"/>
              <a:ext cx="1849582" cy="1044633"/>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736103" y="2677717"/>
              <a:ext cx="1642331" cy="707886"/>
            </a:xfrm>
            <a:prstGeom prst="rect">
              <a:avLst/>
            </a:prstGeom>
            <a:noFill/>
          </p:spPr>
          <p:txBody>
            <a:bodyPr wrap="square" rtlCol="0">
              <a:spAutoFit/>
            </a:bodyPr>
            <a:lstStyle/>
            <a:p>
              <a:pPr algn="ctr"/>
              <a:r>
                <a:rPr lang="en-US" sz="2000" dirty="0">
                  <a:solidFill>
                    <a:srgbClr val="FFFF00"/>
                  </a:solidFill>
                </a:rPr>
                <a:t>Summative </a:t>
              </a:r>
              <a:r>
                <a:rPr lang="en-US" sz="2000" dirty="0" smtClean="0">
                  <a:solidFill>
                    <a:srgbClr val="FFFF00"/>
                  </a:solidFill>
                </a:rPr>
                <a:t>Feedback</a:t>
              </a:r>
              <a:endParaRPr lang="en-US" sz="2000" dirty="0">
                <a:solidFill>
                  <a:srgbClr val="FFFF00"/>
                </a:solidFill>
              </a:endParaRPr>
            </a:p>
          </p:txBody>
        </p:sp>
      </p:grpSp>
      <p:grpSp>
        <p:nvGrpSpPr>
          <p:cNvPr id="15" name="Group 14"/>
          <p:cNvGrpSpPr/>
          <p:nvPr/>
        </p:nvGrpSpPr>
        <p:grpSpPr>
          <a:xfrm>
            <a:off x="618989" y="4662384"/>
            <a:ext cx="1812175" cy="822960"/>
            <a:chOff x="618989" y="4662384"/>
            <a:chExt cx="1812175" cy="822960"/>
          </a:xfrm>
        </p:grpSpPr>
        <p:sp>
          <p:nvSpPr>
            <p:cNvPr id="8" name="Rounded Rectangle 7"/>
            <p:cNvSpPr/>
            <p:nvPr/>
          </p:nvSpPr>
          <p:spPr>
            <a:xfrm>
              <a:off x="618989" y="466238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6025" y="4750697"/>
              <a:ext cx="1438102" cy="646331"/>
            </a:xfrm>
            <a:prstGeom prst="rect">
              <a:avLst/>
            </a:prstGeom>
            <a:noFill/>
          </p:spPr>
          <p:txBody>
            <a:bodyPr wrap="square" rtlCol="0">
              <a:spAutoFit/>
            </a:bodyPr>
            <a:lstStyle/>
            <a:p>
              <a:pPr algn="ctr"/>
              <a:r>
                <a:rPr lang="en-US" b="1" dirty="0"/>
                <a:t>Formative</a:t>
              </a:r>
              <a:r>
                <a:rPr lang="en-US" dirty="0"/>
                <a:t> Feedback</a:t>
              </a:r>
            </a:p>
          </p:txBody>
        </p:sp>
      </p:grpSp>
      <p:grpSp>
        <p:nvGrpSpPr>
          <p:cNvPr id="13" name="Group 12"/>
          <p:cNvGrpSpPr/>
          <p:nvPr/>
        </p:nvGrpSpPr>
        <p:grpSpPr>
          <a:xfrm>
            <a:off x="2362655" y="2633333"/>
            <a:ext cx="3327406" cy="1804694"/>
            <a:chOff x="2362655" y="2633333"/>
            <a:chExt cx="3327406" cy="1804694"/>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t>Learning climate</a:t>
              </a:r>
            </a:p>
            <a:p>
              <a:pPr algn="ctr"/>
              <a:r>
                <a:rPr lang="en-US" sz="2400" dirty="0"/>
                <a:t>Clinical credibility</a:t>
              </a:r>
            </a:p>
            <a:p>
              <a:pPr algn="ctr"/>
              <a:r>
                <a:rPr lang="en-US" sz="2400" dirty="0"/>
                <a:t>Trust</a:t>
              </a:r>
            </a:p>
          </p:txBody>
        </p:sp>
      </p:grpSp>
      <p:sp>
        <p:nvSpPr>
          <p:cNvPr id="3" name="TextBox 2"/>
          <p:cNvSpPr txBox="1"/>
          <p:nvPr/>
        </p:nvSpPr>
        <p:spPr>
          <a:xfrm>
            <a:off x="8077200" y="5135617"/>
            <a:ext cx="3587917" cy="1200329"/>
          </a:xfrm>
          <a:prstGeom prst="rect">
            <a:avLst/>
          </a:prstGeom>
          <a:noFill/>
          <a:ln>
            <a:solidFill>
              <a:schemeClr val="tx1"/>
            </a:solidFill>
          </a:ln>
        </p:spPr>
        <p:txBody>
          <a:bodyPr wrap="square" rtlCol="0">
            <a:spAutoFit/>
          </a:bodyPr>
          <a:lstStyle/>
          <a:p>
            <a:pPr algn="ctr"/>
            <a:r>
              <a:rPr lang="en-US" sz="3600" dirty="0"/>
              <a:t>The Clinical Coaching Cycle</a:t>
            </a:r>
          </a:p>
        </p:txBody>
      </p:sp>
      <p:sp>
        <p:nvSpPr>
          <p:cNvPr id="19" name="Down Arrow 18"/>
          <p:cNvSpPr/>
          <p:nvPr/>
        </p:nvSpPr>
        <p:spPr>
          <a:xfrm rot="19712487">
            <a:off x="5765295" y="1263315"/>
            <a:ext cx="602953" cy="36609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5400000">
            <a:off x="3827508" y="3755377"/>
            <a:ext cx="602953" cy="26955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2929002">
            <a:off x="1731883" y="1254814"/>
            <a:ext cx="683534" cy="360225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098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34744468"/>
              </p:ext>
            </p:extLst>
          </p:nvPr>
        </p:nvGraphicFramePr>
        <p:xfrm>
          <a:off x="1143000" y="1295400"/>
          <a:ext cx="9753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3600" dirty="0"/>
              <a:t>Develop a prioritized differential diagnosis and select a working diagnosis following a patient </a:t>
            </a:r>
            <a:r>
              <a:rPr lang="en-US" sz="3600" dirty="0" smtClean="0"/>
              <a:t>encounter:</a:t>
            </a:r>
            <a:endParaRPr lang="en-US" sz="3600" dirty="0"/>
          </a:p>
        </p:txBody>
      </p:sp>
    </p:spTree>
    <p:extLst>
      <p:ext uri="{BB962C8B-B14F-4D97-AF65-F5344CB8AC3E}">
        <p14:creationId xmlns:p14="http://schemas.microsoft.com/office/powerpoint/2010/main" val="17703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Gathering and organizing information in a hypothesis-driven way</a:t>
            </a:r>
          </a:p>
        </p:txBody>
      </p:sp>
      <p:sp>
        <p:nvSpPr>
          <p:cNvPr id="6" name="Content Placeholder 5"/>
          <p:cNvSpPr>
            <a:spLocks noGrp="1"/>
          </p:cNvSpPr>
          <p:nvPr>
            <p:ph idx="1"/>
          </p:nvPr>
        </p:nvSpPr>
        <p:spPr>
          <a:xfrm>
            <a:off x="228600" y="1524000"/>
            <a:ext cx="11963400" cy="4297363"/>
          </a:xfrm>
        </p:spPr>
        <p:txBody>
          <a:bodyPr/>
          <a:lstStyle/>
          <a:p>
            <a:r>
              <a:rPr lang="en-US" dirty="0"/>
              <a:t>Common to nearly all learners </a:t>
            </a:r>
          </a:p>
          <a:p>
            <a:pPr lvl="1"/>
            <a:r>
              <a:rPr lang="en-US" dirty="0"/>
              <a:t>Seeing patients, chart review, looking at slides/films</a:t>
            </a:r>
          </a:p>
          <a:p>
            <a:endParaRPr lang="en-US" dirty="0"/>
          </a:p>
          <a:p>
            <a:r>
              <a:rPr lang="en-US" dirty="0"/>
              <a:t>Skill taught in a common way</a:t>
            </a:r>
          </a:p>
          <a:p>
            <a:endParaRPr lang="en-US" dirty="0"/>
          </a:p>
          <a:p>
            <a:r>
              <a:rPr lang="en-US" dirty="0"/>
              <a:t>Learners progress along developmental milestones</a:t>
            </a:r>
          </a:p>
          <a:p>
            <a:pPr marL="0" indent="0">
              <a:buNone/>
            </a:pPr>
            <a:endParaRPr lang="en-US" dirty="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335899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Case</a:t>
            </a:r>
          </a:p>
        </p:txBody>
      </p:sp>
      <p:sp>
        <p:nvSpPr>
          <p:cNvPr id="5" name="Content Placeholder 4"/>
          <p:cNvSpPr>
            <a:spLocks noGrp="1"/>
          </p:cNvSpPr>
          <p:nvPr>
            <p:ph idx="1"/>
          </p:nvPr>
        </p:nvSpPr>
        <p:spPr>
          <a:xfrm>
            <a:off x="609600" y="1295400"/>
            <a:ext cx="11353800" cy="4525963"/>
          </a:xfrm>
        </p:spPr>
        <p:txBody>
          <a:bodyPr/>
          <a:lstStyle/>
          <a:p>
            <a:pPr marL="0" indent="0">
              <a:buNone/>
            </a:pPr>
            <a:r>
              <a:rPr lang="en-US" dirty="0"/>
              <a:t>Nick is </a:t>
            </a:r>
            <a:r>
              <a:rPr lang="en-US" dirty="0" smtClean="0"/>
              <a:t>a 3</a:t>
            </a:r>
            <a:r>
              <a:rPr lang="en-US" baseline="30000" dirty="0" smtClean="0"/>
              <a:t>rd</a:t>
            </a:r>
            <a:r>
              <a:rPr lang="en-US" dirty="0" smtClean="0"/>
              <a:t> year medical student seeing </a:t>
            </a:r>
            <a:r>
              <a:rPr lang="en-US" dirty="0"/>
              <a:t>an </a:t>
            </a:r>
            <a:r>
              <a:rPr lang="en-US" dirty="0" smtClean="0"/>
              <a:t>18-year-old </a:t>
            </a:r>
            <a:r>
              <a:rPr lang="en-US" dirty="0"/>
              <a:t>woman with abdominal pain.</a:t>
            </a:r>
          </a:p>
          <a:p>
            <a:pPr marL="0" indent="0">
              <a:buNone/>
            </a:pPr>
            <a:endParaRPr lang="en-US" dirty="0"/>
          </a:p>
          <a:p>
            <a:r>
              <a:rPr lang="en-US" dirty="0" smtClean="0"/>
              <a:t>I’ll present as the learner </a:t>
            </a:r>
          </a:p>
          <a:p>
            <a:pPr lvl="1"/>
            <a:r>
              <a:rPr lang="en-US" dirty="0"/>
              <a:t>I</a:t>
            </a:r>
            <a:r>
              <a:rPr lang="en-US" dirty="0" smtClean="0"/>
              <a:t>nfer his </a:t>
            </a:r>
            <a:r>
              <a:rPr lang="en-US" dirty="0"/>
              <a:t>skills in gathering and organizing information.</a:t>
            </a:r>
          </a:p>
          <a:p>
            <a:endParaRPr lang="en-US" dirty="0"/>
          </a:p>
        </p:txBody>
      </p:sp>
    </p:spTree>
    <p:extLst>
      <p:ext uri="{BB962C8B-B14F-4D97-AF65-F5344CB8AC3E}">
        <p14:creationId xmlns:p14="http://schemas.microsoft.com/office/powerpoint/2010/main" val="1225376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Learner: Nick, </a:t>
            </a:r>
            <a:r>
              <a:rPr lang="en-US" dirty="0" smtClean="0"/>
              <a:t>M3, </a:t>
            </a:r>
            <a:r>
              <a:rPr lang="en-US" dirty="0"/>
              <a:t>Presentation</a:t>
            </a:r>
          </a:p>
        </p:txBody>
      </p:sp>
      <p:sp>
        <p:nvSpPr>
          <p:cNvPr id="6" name="Content Placeholder 5"/>
          <p:cNvSpPr>
            <a:spLocks noGrp="1"/>
          </p:cNvSpPr>
          <p:nvPr>
            <p:ph idx="1"/>
          </p:nvPr>
        </p:nvSpPr>
        <p:spPr>
          <a:xfrm>
            <a:off x="228600" y="1524000"/>
            <a:ext cx="11963400" cy="4297363"/>
          </a:xfrm>
        </p:spPr>
        <p:txBody>
          <a:bodyPr/>
          <a:lstStyle/>
          <a:p>
            <a:r>
              <a:rPr lang="en-US" sz="2000" dirty="0">
                <a:sym typeface="Wingdings" panose="05000000000000000000" pitchFamily="2" charset="2"/>
              </a:rPr>
              <a:t>Ms. Wall is an 18yo female and she came to the ED for abdominal pain. She says it’s worse in her lower abdomen, started 2 days ago, and is an 8/10. She has no sick contacts, no travel. Immunizations are </a:t>
            </a:r>
            <a:r>
              <a:rPr lang="en-US" sz="2000" dirty="0" err="1">
                <a:sym typeface="Wingdings" panose="05000000000000000000" pitchFamily="2" charset="2"/>
              </a:rPr>
              <a:t>uptodate</a:t>
            </a:r>
            <a:r>
              <a:rPr lang="en-US" sz="2000" dirty="0">
                <a:sym typeface="Wingdings" panose="05000000000000000000" pitchFamily="2" charset="2"/>
              </a:rPr>
              <a:t>. Nothing makes the pain better. She took some Tylenol but it didn’t help. It doesn’t seem to worsen with meals, even spicy or fatty meals. It gets worse with moving around. It’s a deep squeezing pain. She has nausea, </a:t>
            </a:r>
            <a:r>
              <a:rPr lang="en-US" sz="2000" dirty="0" smtClean="0">
                <a:sym typeface="Wingdings" panose="05000000000000000000" pitchFamily="2" charset="2"/>
              </a:rPr>
              <a:t>no </a:t>
            </a:r>
            <a:r>
              <a:rPr lang="en-US" sz="2000" dirty="0">
                <a:sym typeface="Wingdings" panose="05000000000000000000" pitchFamily="2" charset="2"/>
              </a:rPr>
              <a:t>vomiting, no diarrhea.</a:t>
            </a:r>
          </a:p>
          <a:p>
            <a:r>
              <a:rPr lang="en-US" sz="2000" dirty="0">
                <a:sym typeface="Wingdings" panose="05000000000000000000" pitchFamily="2" charset="2"/>
              </a:rPr>
              <a:t>Her past medical history is only anxiety on Zoloft. </a:t>
            </a:r>
          </a:p>
          <a:p>
            <a:r>
              <a:rPr lang="en-US" sz="2000" dirty="0">
                <a:sym typeface="Wingdings" panose="05000000000000000000" pitchFamily="2" charset="2"/>
              </a:rPr>
              <a:t>Social history: She’s a freshman in college, lives in the dorm, so it’s good her immunizations are </a:t>
            </a:r>
            <a:r>
              <a:rPr lang="en-US" sz="2000" dirty="0" err="1">
                <a:sym typeface="Wingdings" panose="05000000000000000000" pitchFamily="2" charset="2"/>
              </a:rPr>
              <a:t>uptodate</a:t>
            </a:r>
            <a:r>
              <a:rPr lang="en-US" sz="2000" dirty="0">
                <a:sym typeface="Wingdings" panose="05000000000000000000" pitchFamily="2" charset="2"/>
              </a:rPr>
              <a:t>. No smoking, drugs, or alcohol</a:t>
            </a:r>
          </a:p>
          <a:p>
            <a:r>
              <a:rPr lang="en-US" sz="2000" dirty="0">
                <a:sym typeface="Wingdings" panose="05000000000000000000" pitchFamily="2" charset="2"/>
              </a:rPr>
              <a:t>Family history: Grandma died of breast cancer; Both grandpas had heart attacks</a:t>
            </a:r>
          </a:p>
          <a:p>
            <a:r>
              <a:rPr lang="en-US" sz="2000" dirty="0">
                <a:sym typeface="Wingdings" panose="05000000000000000000" pitchFamily="2" charset="2"/>
              </a:rPr>
              <a:t>Exam: Temp 99, HR 102, BP is fine.</a:t>
            </a:r>
          </a:p>
          <a:p>
            <a:r>
              <a:rPr lang="en-US" sz="2000" dirty="0">
                <a:sym typeface="Wingdings" panose="05000000000000000000" pitchFamily="2" charset="2"/>
              </a:rPr>
              <a:t>Gen: She looks like she’s in pain, but I don’t think she is toxic. </a:t>
            </a:r>
          </a:p>
          <a:p>
            <a:r>
              <a:rPr lang="en-US" sz="2000" dirty="0">
                <a:sym typeface="Wingdings" panose="05000000000000000000" pitchFamily="2" charset="2"/>
              </a:rPr>
              <a:t>Heart and lungs are normal. Abdomen is tender in her lower abdomen. </a:t>
            </a:r>
          </a:p>
          <a:p>
            <a:r>
              <a:rPr lang="en-US" sz="2000" dirty="0">
                <a:sym typeface="Wingdings" panose="05000000000000000000" pitchFamily="2" charset="2"/>
              </a:rPr>
              <a:t>In summary, this is a young woman with acute lower abdominal pain. My differential diagnosis is appendicitis, PID, UTI, ovarian cancer, pregnancy, Crohn’s disease, kidney stones, pancreatitis.</a:t>
            </a:r>
          </a:p>
          <a:p>
            <a:pPr marL="0" indent="0">
              <a:buNone/>
            </a:pPr>
            <a:endParaRPr lang="en-US" sz="3200" dirty="0"/>
          </a:p>
        </p:txBody>
      </p:sp>
    </p:spTree>
    <p:extLst>
      <p:ext uri="{BB962C8B-B14F-4D97-AF65-F5344CB8AC3E}">
        <p14:creationId xmlns:p14="http://schemas.microsoft.com/office/powerpoint/2010/main" val="1202211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oden Coach.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611" r="-1505"/>
          <a:stretch/>
        </p:blipFill>
        <p:spPr>
          <a:xfrm>
            <a:off x="914400" y="-84880"/>
            <a:ext cx="9971130" cy="6942880"/>
          </a:xfrm>
        </p:spPr>
      </p:pic>
    </p:spTree>
    <p:extLst>
      <p:ext uri="{BB962C8B-B14F-4D97-AF65-F5344CB8AC3E}">
        <p14:creationId xmlns:p14="http://schemas.microsoft.com/office/powerpoint/2010/main" val="1331459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graphicFrame>
        <p:nvGraphicFramePr>
          <p:cNvPr id="4" name="Content Placeholder 3"/>
          <p:cNvGraphicFramePr>
            <a:graphicFrameLocks noGrp="1"/>
          </p:cNvGraphicFramePr>
          <p:nvPr>
            <p:ph idx="1"/>
            <p:extLst/>
          </p:nvPr>
        </p:nvGraphicFramePr>
        <p:xfrm>
          <a:off x="609600" y="1295400"/>
          <a:ext cx="10972800" cy="43434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318199396"/>
                    </a:ext>
                  </a:extLst>
                </a:gridCol>
                <a:gridCol w="5486400">
                  <a:extLst>
                    <a:ext uri="{9D8B030D-6E8A-4147-A177-3AD203B41FA5}">
                      <a16:colId xmlns:a16="http://schemas.microsoft.com/office/drawing/2014/main" val="1387141042"/>
                    </a:ext>
                  </a:extLst>
                </a:gridCol>
              </a:tblGrid>
              <a:tr h="2171700">
                <a:tc>
                  <a:txBody>
                    <a:bodyPr/>
                    <a:lstStyle/>
                    <a:p>
                      <a:r>
                        <a:rPr lang="en-US" sz="3600" dirty="0"/>
                        <a:t>What do I reinforce?</a:t>
                      </a:r>
                    </a:p>
                  </a:txBody>
                  <a:tcPr anchor="ctr"/>
                </a:tc>
                <a:tc>
                  <a:txBody>
                    <a:bodyPr/>
                    <a:lstStyle/>
                    <a:p>
                      <a:r>
                        <a:rPr lang="en-US" sz="3600" dirty="0"/>
                        <a:t>What can be better?</a:t>
                      </a:r>
                    </a:p>
                  </a:txBody>
                  <a:tcPr anchor="ctr"/>
                </a:tc>
                <a:extLst>
                  <a:ext uri="{0D108BD9-81ED-4DB2-BD59-A6C34878D82A}">
                    <a16:rowId xmlns:a16="http://schemas.microsoft.com/office/drawing/2014/main" val="2850672853"/>
                  </a:ext>
                </a:extLst>
              </a:tr>
              <a:tr h="2171700">
                <a:tc>
                  <a:txBody>
                    <a:bodyPr/>
                    <a:lstStyle/>
                    <a:p>
                      <a:r>
                        <a:rPr lang="en-US" sz="3600" dirty="0" smtClean="0"/>
                        <a:t>Skills that</a:t>
                      </a:r>
                      <a:r>
                        <a:rPr lang="en-US" sz="3600" baseline="0" dirty="0" smtClean="0"/>
                        <a:t> they should keep doing</a:t>
                      </a:r>
                      <a:endParaRPr lang="en-US" sz="3600" dirty="0"/>
                    </a:p>
                  </a:txBody>
                  <a:tcPr anchor="ctr"/>
                </a:tc>
                <a:tc>
                  <a:txBody>
                    <a:bodyPr/>
                    <a:lstStyle/>
                    <a:p>
                      <a:r>
                        <a:rPr lang="en-US" sz="3600" baseline="0" dirty="0" smtClean="0"/>
                        <a:t>Skills with room for improvement</a:t>
                      </a:r>
                      <a:endParaRPr lang="en-US" sz="3600" dirty="0"/>
                    </a:p>
                  </a:txBody>
                  <a:tcPr anchor="ctr"/>
                </a:tc>
                <a:extLst>
                  <a:ext uri="{0D108BD9-81ED-4DB2-BD59-A6C34878D82A}">
                    <a16:rowId xmlns:a16="http://schemas.microsoft.com/office/drawing/2014/main" val="3696261264"/>
                  </a:ext>
                </a:extLst>
              </a:tr>
            </a:tbl>
          </a:graphicData>
        </a:graphic>
      </p:graphicFrame>
    </p:spTree>
    <p:extLst>
      <p:ext uri="{BB962C8B-B14F-4D97-AF65-F5344CB8AC3E}">
        <p14:creationId xmlns:p14="http://schemas.microsoft.com/office/powerpoint/2010/main" val="1167082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Learner: Nick, </a:t>
            </a:r>
            <a:r>
              <a:rPr lang="en-US" dirty="0" smtClean="0"/>
              <a:t>M3, </a:t>
            </a:r>
            <a:r>
              <a:rPr lang="en-US" dirty="0"/>
              <a:t>Presentation</a:t>
            </a:r>
          </a:p>
        </p:txBody>
      </p:sp>
      <p:sp>
        <p:nvSpPr>
          <p:cNvPr id="6" name="Content Placeholder 5"/>
          <p:cNvSpPr>
            <a:spLocks noGrp="1"/>
          </p:cNvSpPr>
          <p:nvPr>
            <p:ph idx="1"/>
          </p:nvPr>
        </p:nvSpPr>
        <p:spPr>
          <a:xfrm>
            <a:off x="228600" y="1524000"/>
            <a:ext cx="11963400" cy="4297363"/>
          </a:xfrm>
        </p:spPr>
        <p:txBody>
          <a:bodyPr/>
          <a:lstStyle/>
          <a:p>
            <a:r>
              <a:rPr lang="en-US" sz="2000" dirty="0">
                <a:sym typeface="Wingdings" panose="05000000000000000000" pitchFamily="2" charset="2"/>
              </a:rPr>
              <a:t>Ms. Wall is an 18yo female and she came to the ED for abdominal pain. She says it’s worse in her lower abdomen, started 2 days ago, and is an 8/10. She has no sick contacts, no travel. Immunizations are </a:t>
            </a:r>
            <a:r>
              <a:rPr lang="en-US" sz="2000" dirty="0" err="1">
                <a:sym typeface="Wingdings" panose="05000000000000000000" pitchFamily="2" charset="2"/>
              </a:rPr>
              <a:t>uptodate</a:t>
            </a:r>
            <a:r>
              <a:rPr lang="en-US" sz="2000" dirty="0">
                <a:sym typeface="Wingdings" panose="05000000000000000000" pitchFamily="2" charset="2"/>
              </a:rPr>
              <a:t>. Nothing makes the pain better. She took some Tylenol but it didn’t help. It doesn’t seem to worsen with meals, even spicy or fatty meals. It gets worse with moving around. It’s a deep squeezing pain. She has nausea, </a:t>
            </a:r>
            <a:r>
              <a:rPr lang="en-US" sz="2000" dirty="0" smtClean="0">
                <a:sym typeface="Wingdings" panose="05000000000000000000" pitchFamily="2" charset="2"/>
              </a:rPr>
              <a:t>no </a:t>
            </a:r>
            <a:r>
              <a:rPr lang="en-US" sz="2000" dirty="0">
                <a:sym typeface="Wingdings" panose="05000000000000000000" pitchFamily="2" charset="2"/>
              </a:rPr>
              <a:t>vomiting, no diarrhea.</a:t>
            </a:r>
          </a:p>
          <a:p>
            <a:r>
              <a:rPr lang="en-US" sz="2000" dirty="0">
                <a:sym typeface="Wingdings" panose="05000000000000000000" pitchFamily="2" charset="2"/>
              </a:rPr>
              <a:t>Her past medical history is only anxiety on Zoloft. </a:t>
            </a:r>
          </a:p>
          <a:p>
            <a:r>
              <a:rPr lang="en-US" sz="2000" dirty="0">
                <a:sym typeface="Wingdings" panose="05000000000000000000" pitchFamily="2" charset="2"/>
              </a:rPr>
              <a:t>Social history: She’s a freshman in college, lives in the dorm, so it’s good her immunizations are </a:t>
            </a:r>
            <a:r>
              <a:rPr lang="en-US" sz="2000" dirty="0" err="1">
                <a:sym typeface="Wingdings" panose="05000000000000000000" pitchFamily="2" charset="2"/>
              </a:rPr>
              <a:t>uptodate</a:t>
            </a:r>
            <a:r>
              <a:rPr lang="en-US" sz="2000" dirty="0">
                <a:sym typeface="Wingdings" panose="05000000000000000000" pitchFamily="2" charset="2"/>
              </a:rPr>
              <a:t>. No smoking, drugs, or alcohol</a:t>
            </a:r>
          </a:p>
          <a:p>
            <a:r>
              <a:rPr lang="en-US" sz="2000" dirty="0">
                <a:sym typeface="Wingdings" panose="05000000000000000000" pitchFamily="2" charset="2"/>
              </a:rPr>
              <a:t>Family history: Grandma died of breast cancer; Both grandpas had heart attacks</a:t>
            </a:r>
          </a:p>
          <a:p>
            <a:r>
              <a:rPr lang="en-US" sz="2000" dirty="0">
                <a:sym typeface="Wingdings" panose="05000000000000000000" pitchFamily="2" charset="2"/>
              </a:rPr>
              <a:t>Exam: Temp 99, HR 102, BP is fine.</a:t>
            </a:r>
          </a:p>
          <a:p>
            <a:r>
              <a:rPr lang="en-US" sz="2000" dirty="0">
                <a:sym typeface="Wingdings" panose="05000000000000000000" pitchFamily="2" charset="2"/>
              </a:rPr>
              <a:t>Gen: She looks like she’s in pain, but I don’t think she is toxic. </a:t>
            </a:r>
          </a:p>
          <a:p>
            <a:r>
              <a:rPr lang="en-US" sz="2000" dirty="0">
                <a:sym typeface="Wingdings" panose="05000000000000000000" pitchFamily="2" charset="2"/>
              </a:rPr>
              <a:t>Heart and lungs are normal. Abdomen is tender in her lower abdomen. </a:t>
            </a:r>
          </a:p>
          <a:p>
            <a:r>
              <a:rPr lang="en-US" sz="2000" dirty="0">
                <a:sym typeface="Wingdings" panose="05000000000000000000" pitchFamily="2" charset="2"/>
              </a:rPr>
              <a:t>In summary, this is a young woman with acute lower abdominal pain. My differential diagnosis is appendicitis, PID, UTI, ovarian cancer, pregnancy, Crohn’s disease, kidney stones, pancreatitis.</a:t>
            </a:r>
          </a:p>
          <a:p>
            <a:pPr marL="0" indent="0">
              <a:buNone/>
            </a:pPr>
            <a:endParaRPr lang="en-US" sz="3200" dirty="0"/>
          </a:p>
        </p:txBody>
      </p:sp>
    </p:spTree>
    <p:extLst>
      <p:ext uri="{BB962C8B-B14F-4D97-AF65-F5344CB8AC3E}">
        <p14:creationId xmlns:p14="http://schemas.microsoft.com/office/powerpoint/2010/main" val="2823243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57474558"/>
              </p:ext>
            </p:extLst>
          </p:nvPr>
        </p:nvGraphicFramePr>
        <p:xfrm>
          <a:off x="0" y="0"/>
          <a:ext cx="12192000" cy="6858000"/>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1745444">
                <a:tc>
                  <a:txBody>
                    <a:bodyPr/>
                    <a:lstStyle/>
                    <a:p>
                      <a:r>
                        <a:rPr lang="en-US" sz="4800" dirty="0" smtClean="0">
                          <a:solidFill>
                            <a:schemeClr val="bg1"/>
                          </a:solidFill>
                        </a:rPr>
                        <a:t>Ask</a:t>
                      </a:r>
                      <a:endParaRPr lang="en-US" sz="4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a:solidFill>
                            <a:srgbClr val="000000"/>
                          </a:solidFill>
                        </a:rPr>
                        <a:t>“How</a:t>
                      </a:r>
                      <a:r>
                        <a:rPr lang="en-US" sz="2800" b="0" baseline="0" dirty="0">
                          <a:solidFill>
                            <a:srgbClr val="000000"/>
                          </a:solidFill>
                        </a:rPr>
                        <a:t> do you think you did </a:t>
                      </a:r>
                      <a:r>
                        <a:rPr lang="en-US" sz="2800" b="0" i="1" u="sng" baseline="0" dirty="0" smtClean="0">
                          <a:solidFill>
                            <a:srgbClr val="000000"/>
                          </a:solidFill>
                        </a:rPr>
                        <a:t>_________?</a:t>
                      </a:r>
                      <a:r>
                        <a:rPr lang="en-US" sz="2800" dirty="0" smtClean="0">
                          <a:solidFill>
                            <a:srgbClr val="000000"/>
                          </a:solidFill>
                        </a:rPr>
                        <a:t>       </a:t>
                      </a:r>
                      <a:endParaRPr lang="en-US" sz="2800" baseline="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610798">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u="sng" dirty="0">
                          <a:solidFill>
                            <a:srgbClr val="000000"/>
                          </a:solidFill>
                          <a:latin typeface="Arial" charset="0"/>
                          <a:ea typeface="ＭＳ Ｐゴシック" charset="0"/>
                        </a:rPr>
                        <a:t>WHAT</a:t>
                      </a:r>
                      <a:r>
                        <a:rPr lang="en-US" altLang="ja-JP" sz="2800" dirty="0">
                          <a:solidFill>
                            <a:srgbClr val="000000"/>
                          </a:solidFill>
                          <a:latin typeface="Arial" charset="0"/>
                          <a:ea typeface="ＭＳ Ｐゴシック" charset="0"/>
                        </a:rPr>
                        <a:t>:</a:t>
                      </a:r>
                      <a:r>
                        <a:rPr lang="en-US" altLang="ja-JP" sz="2800" baseline="0" dirty="0">
                          <a:solidFill>
                            <a:srgbClr val="000000"/>
                          </a:solidFill>
                          <a:latin typeface="Arial" charset="0"/>
                          <a:ea typeface="ＭＳ Ｐゴシック" charset="0"/>
                        </a:rPr>
                        <a:t> </a:t>
                      </a:r>
                      <a:r>
                        <a:rPr lang="en-US" altLang="ja-JP" sz="2800" baseline="0" dirty="0" smtClean="0">
                          <a:solidFill>
                            <a:srgbClr val="000000"/>
                          </a:solidFill>
                          <a:latin typeface="Arial" charset="0"/>
                          <a:ea typeface="ＭＳ Ｐゴシック" charset="0"/>
                        </a:rPr>
                        <a:t> Reinforce: “You </a:t>
                      </a:r>
                      <a:r>
                        <a:rPr lang="en-US" altLang="ja-JP" sz="2800" baseline="0" dirty="0">
                          <a:solidFill>
                            <a:srgbClr val="000000"/>
                          </a:solidFill>
                          <a:latin typeface="Arial" charset="0"/>
                          <a:ea typeface="ＭＳ Ｐゴシック" charset="0"/>
                        </a:rPr>
                        <a:t>did a great </a:t>
                      </a:r>
                      <a:r>
                        <a:rPr lang="en-US" altLang="ja-JP" sz="2800" baseline="0" dirty="0" smtClean="0">
                          <a:solidFill>
                            <a:srgbClr val="000000"/>
                          </a:solidFill>
                          <a:latin typeface="Arial" charset="0"/>
                          <a:ea typeface="ＭＳ Ｐゴシック" charset="0"/>
                        </a:rPr>
                        <a:t>with _________.”</a:t>
                      </a:r>
                      <a:endParaRPr lang="en-US" altLang="ja-JP" sz="2800" baseline="0" dirty="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000000"/>
                          </a:solidFill>
                          <a:latin typeface="Arial" charset="0"/>
                          <a:ea typeface="ＭＳ Ｐゴシック" charset="0"/>
                        </a:rPr>
                        <a:t>             </a:t>
                      </a:r>
                      <a:r>
                        <a:rPr lang="en-US" altLang="ja-JP" sz="2800" dirty="0" smtClean="0">
                          <a:solidFill>
                            <a:srgbClr val="000000"/>
                          </a:solidFill>
                          <a:latin typeface="Arial" charset="0"/>
                          <a:ea typeface="ＭＳ Ｐゴシック" charset="0"/>
                        </a:rPr>
                        <a:t>Improve</a:t>
                      </a:r>
                      <a:r>
                        <a:rPr lang="en-US" altLang="ja-JP" sz="2800" baseline="0" dirty="0" smtClean="0">
                          <a:solidFill>
                            <a:srgbClr val="000000"/>
                          </a:solidFill>
                          <a:latin typeface="Arial" charset="0"/>
                          <a:ea typeface="ＭＳ Ｐゴシック" charset="0"/>
                        </a:rPr>
                        <a:t>:   </a:t>
                      </a:r>
                      <a:r>
                        <a:rPr lang="ja-JP" altLang="en-US" sz="2800" dirty="0" smtClean="0">
                          <a:solidFill>
                            <a:srgbClr val="000000"/>
                          </a:solidFill>
                          <a:latin typeface="Arial" charset="0"/>
                          <a:ea typeface="ＭＳ Ｐゴシック" charset="0"/>
                        </a:rPr>
                        <a:t>“</a:t>
                      </a:r>
                      <a:r>
                        <a:rPr lang="en-US" sz="2800" dirty="0">
                          <a:solidFill>
                            <a:srgbClr val="000000"/>
                          </a:solidFill>
                          <a:latin typeface="Arial" charset="0"/>
                          <a:ea typeface="ＭＳ Ｐゴシック" charset="0"/>
                        </a:rPr>
                        <a:t>I </a:t>
                      </a:r>
                      <a:r>
                        <a:rPr lang="en-US" sz="2800" dirty="0" smtClean="0">
                          <a:solidFill>
                            <a:srgbClr val="000000"/>
                          </a:solidFill>
                          <a:latin typeface="Arial" charset="0"/>
                          <a:ea typeface="ＭＳ Ｐゴシック" charset="0"/>
                        </a:rPr>
                        <a:t>noticed</a:t>
                      </a:r>
                      <a:r>
                        <a:rPr lang="en-US" sz="2800" baseline="0" dirty="0" smtClean="0">
                          <a:solidFill>
                            <a:srgbClr val="000000"/>
                          </a:solidFill>
                          <a:latin typeface="Arial" charset="0"/>
                          <a:ea typeface="ＭＳ Ｐゴシック" charset="0"/>
                        </a:rPr>
                        <a:t> ___________”</a:t>
                      </a:r>
                      <a:endParaRPr lang="en-US" altLang="ja-JP" sz="2800" baseline="0" dirty="0" smtClean="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charset="0"/>
                        <a:ea typeface="ＭＳ Ｐゴシック" charset="0"/>
                      </a:endParaRPr>
                    </a:p>
                    <a:p>
                      <a:r>
                        <a:rPr lang="en-US" sz="2800" u="sng" dirty="0">
                          <a:solidFill>
                            <a:srgbClr val="000000"/>
                          </a:solidFill>
                        </a:rPr>
                        <a:t>WHY</a:t>
                      </a:r>
                      <a:r>
                        <a:rPr lang="en-US" sz="2800" dirty="0">
                          <a:solidFill>
                            <a:srgbClr val="000000"/>
                          </a:solidFill>
                        </a:rPr>
                        <a:t>: “It’s important to correct</a:t>
                      </a:r>
                      <a:r>
                        <a:rPr lang="en-US" sz="2800" baseline="0" dirty="0">
                          <a:solidFill>
                            <a:srgbClr val="000000"/>
                          </a:solidFill>
                        </a:rPr>
                        <a:t> this because </a:t>
                      </a:r>
                      <a:r>
                        <a:rPr lang="en-US" sz="2800" baseline="0" dirty="0" smtClean="0">
                          <a:solidFill>
                            <a:srgbClr val="000000"/>
                          </a:solidFill>
                        </a:rPr>
                        <a:t>______.”</a:t>
                      </a:r>
                      <a:endParaRPr lang="en-US" sz="2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501758">
                <a:tc>
                  <a:txBody>
                    <a:bodyPr/>
                    <a:lstStyle/>
                    <a:p>
                      <a:r>
                        <a:rPr lang="en-US" sz="4800" b="1" u="none"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r>
                        <a:rPr lang="en-US" sz="2800" u="sng" dirty="0">
                          <a:solidFill>
                            <a:srgbClr val="000000"/>
                          </a:solidFill>
                        </a:rPr>
                        <a:t>HOW</a:t>
                      </a:r>
                      <a:r>
                        <a:rPr lang="en-US" sz="2800" dirty="0">
                          <a:solidFill>
                            <a:srgbClr val="000000"/>
                          </a:solidFill>
                        </a:rPr>
                        <a:t>:</a:t>
                      </a:r>
                      <a:r>
                        <a:rPr lang="en-US" sz="2800" baseline="0" dirty="0">
                          <a:solidFill>
                            <a:srgbClr val="000000"/>
                          </a:solidFill>
                        </a:rPr>
                        <a:t> </a:t>
                      </a:r>
                      <a:r>
                        <a:rPr lang="en-US" sz="2800" dirty="0">
                          <a:solidFill>
                            <a:srgbClr val="000000"/>
                          </a:solidFill>
                        </a:rPr>
                        <a:t>“Next</a:t>
                      </a:r>
                      <a:r>
                        <a:rPr lang="en-US" sz="2800" baseline="0" dirty="0">
                          <a:solidFill>
                            <a:srgbClr val="000000"/>
                          </a:solidFill>
                        </a:rPr>
                        <a:t> time, how could you do it differently?”</a:t>
                      </a:r>
                      <a:endParaRPr lang="en-US" sz="2800" dirty="0">
                        <a:solidFill>
                          <a:srgbClr val="000000"/>
                        </a:solidFill>
                      </a:endParaRPr>
                    </a:p>
                    <a:p>
                      <a:endParaRPr lang="en-US" sz="2800" b="1" dirty="0">
                        <a:solidFill>
                          <a:srgbClr val="000000"/>
                        </a:solidFill>
                      </a:endParaRPr>
                    </a:p>
                    <a:p>
                      <a:r>
                        <a:rPr lang="en-US" sz="2800" b="0" u="sng" dirty="0" smtClean="0">
                          <a:solidFill>
                            <a:srgbClr val="000000"/>
                          </a:solidFill>
                        </a:rPr>
                        <a:t>TELL</a:t>
                      </a:r>
                      <a:r>
                        <a:rPr lang="en-US" sz="2800" b="0" dirty="0" smtClean="0">
                          <a:solidFill>
                            <a:srgbClr val="000000"/>
                          </a:solidFill>
                        </a:rPr>
                        <a:t> your specific</a:t>
                      </a:r>
                      <a:r>
                        <a:rPr lang="en-US" sz="2800" b="0" baseline="0" dirty="0" smtClean="0">
                          <a:solidFill>
                            <a:srgbClr val="000000"/>
                          </a:solidFill>
                        </a:rPr>
                        <a:t> suggestion: _________</a:t>
                      </a:r>
                      <a:endParaRPr lang="en-US" sz="2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4274542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40639621"/>
              </p:ext>
            </p:extLst>
          </p:nvPr>
        </p:nvGraphicFramePr>
        <p:xfrm>
          <a:off x="0" y="0"/>
          <a:ext cx="12192000" cy="6858000"/>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1745444">
                <a:tc>
                  <a:txBody>
                    <a:bodyPr/>
                    <a:lstStyle/>
                    <a:p>
                      <a:r>
                        <a:rPr lang="en-US" sz="4800" dirty="0" smtClean="0">
                          <a:solidFill>
                            <a:schemeClr val="bg1"/>
                          </a:solidFill>
                        </a:rPr>
                        <a:t>Ask</a:t>
                      </a:r>
                      <a:endParaRPr lang="en-US" sz="4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smtClean="0">
                          <a:solidFill>
                            <a:srgbClr val="000000"/>
                          </a:solidFill>
                        </a:rPr>
                        <a:t>“How</a:t>
                      </a:r>
                      <a:r>
                        <a:rPr lang="en-US" sz="2800" b="0" baseline="0" dirty="0" smtClean="0">
                          <a:solidFill>
                            <a:srgbClr val="000000"/>
                          </a:solidFill>
                        </a:rPr>
                        <a:t> do you think you did </a:t>
                      </a:r>
                      <a:r>
                        <a:rPr lang="en-US" sz="2800" b="0" i="0" u="sng" baseline="0" dirty="0" smtClean="0">
                          <a:solidFill>
                            <a:srgbClr val="7030A0"/>
                          </a:solidFill>
                        </a:rPr>
                        <a:t>gathering the HPI information?”</a:t>
                      </a:r>
                      <a:endParaRPr lang="en-US" sz="2800" b="0" i="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610798">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u="sng" dirty="0">
                          <a:solidFill>
                            <a:srgbClr val="000000"/>
                          </a:solidFill>
                          <a:latin typeface="Arial" charset="0"/>
                          <a:ea typeface="ＭＳ Ｐゴシック" charset="0"/>
                        </a:rPr>
                        <a:t>WHAT</a:t>
                      </a:r>
                      <a:r>
                        <a:rPr lang="en-US" altLang="ja-JP" sz="2800" dirty="0">
                          <a:solidFill>
                            <a:srgbClr val="000000"/>
                          </a:solidFill>
                          <a:latin typeface="Arial" charset="0"/>
                          <a:ea typeface="ＭＳ Ｐゴシック" charset="0"/>
                        </a:rPr>
                        <a:t>:</a:t>
                      </a:r>
                      <a:r>
                        <a:rPr lang="en-US" altLang="ja-JP" sz="2800" baseline="0" dirty="0">
                          <a:solidFill>
                            <a:srgbClr val="000000"/>
                          </a:solidFill>
                          <a:latin typeface="Arial" charset="0"/>
                          <a:ea typeface="ＭＳ Ｐゴシック" charset="0"/>
                        </a:rPr>
                        <a:t> </a:t>
                      </a:r>
                      <a:r>
                        <a:rPr lang="en-US" altLang="ja-JP" sz="2800" baseline="0" dirty="0" smtClean="0">
                          <a:solidFill>
                            <a:srgbClr val="000000"/>
                          </a:solidFill>
                          <a:latin typeface="Arial" charset="0"/>
                          <a:ea typeface="ＭＳ Ｐゴシック" charset="0"/>
                        </a:rPr>
                        <a:t> Reinforce: “You </a:t>
                      </a:r>
                      <a:r>
                        <a:rPr lang="en-US" altLang="ja-JP" sz="2800" baseline="0" dirty="0">
                          <a:solidFill>
                            <a:srgbClr val="000000"/>
                          </a:solidFill>
                          <a:latin typeface="Arial" charset="0"/>
                          <a:ea typeface="ＭＳ Ｐゴシック" charset="0"/>
                        </a:rPr>
                        <a:t>did a great </a:t>
                      </a:r>
                      <a:r>
                        <a:rPr lang="en-US" altLang="ja-JP" sz="2800" baseline="0" dirty="0" smtClean="0">
                          <a:solidFill>
                            <a:srgbClr val="000000"/>
                          </a:solidFill>
                          <a:latin typeface="Arial" charset="0"/>
                          <a:ea typeface="ＭＳ Ｐゴシック" charset="0"/>
                        </a:rPr>
                        <a:t>with _________.”</a:t>
                      </a:r>
                      <a:endParaRPr lang="en-US" altLang="ja-JP" sz="2800" baseline="0" dirty="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000000"/>
                          </a:solidFill>
                          <a:latin typeface="Arial" charset="0"/>
                          <a:ea typeface="ＭＳ Ｐゴシック" charset="0"/>
                        </a:rPr>
                        <a:t>             </a:t>
                      </a:r>
                      <a:r>
                        <a:rPr lang="en-US" altLang="ja-JP" sz="2800" dirty="0" smtClean="0">
                          <a:solidFill>
                            <a:srgbClr val="000000"/>
                          </a:solidFill>
                          <a:latin typeface="Arial" charset="0"/>
                          <a:ea typeface="ＭＳ Ｐゴシック" charset="0"/>
                        </a:rPr>
                        <a:t>Improve</a:t>
                      </a:r>
                      <a:r>
                        <a:rPr lang="en-US" altLang="ja-JP" sz="2800" baseline="0" dirty="0" smtClean="0">
                          <a:solidFill>
                            <a:srgbClr val="000000"/>
                          </a:solidFill>
                          <a:latin typeface="Arial" charset="0"/>
                          <a:ea typeface="ＭＳ Ｐゴシック" charset="0"/>
                        </a:rPr>
                        <a:t>:   </a:t>
                      </a:r>
                      <a:r>
                        <a:rPr lang="ja-JP" altLang="en-US" sz="2800" dirty="0" smtClean="0">
                          <a:solidFill>
                            <a:srgbClr val="000000"/>
                          </a:solidFill>
                          <a:latin typeface="Arial" charset="0"/>
                          <a:ea typeface="ＭＳ Ｐゴシック" charset="0"/>
                        </a:rPr>
                        <a:t>“</a:t>
                      </a:r>
                      <a:r>
                        <a:rPr lang="en-US" sz="2800" dirty="0">
                          <a:solidFill>
                            <a:srgbClr val="000000"/>
                          </a:solidFill>
                          <a:latin typeface="Arial" charset="0"/>
                          <a:ea typeface="ＭＳ Ｐゴシック" charset="0"/>
                        </a:rPr>
                        <a:t>I </a:t>
                      </a:r>
                      <a:r>
                        <a:rPr lang="en-US" sz="2800" dirty="0" smtClean="0">
                          <a:solidFill>
                            <a:srgbClr val="000000"/>
                          </a:solidFill>
                          <a:latin typeface="Arial" charset="0"/>
                          <a:ea typeface="ＭＳ Ｐゴシック" charset="0"/>
                        </a:rPr>
                        <a:t>noticed</a:t>
                      </a:r>
                      <a:r>
                        <a:rPr lang="en-US" sz="2800" baseline="0" dirty="0" smtClean="0">
                          <a:solidFill>
                            <a:srgbClr val="000000"/>
                          </a:solidFill>
                          <a:latin typeface="Arial" charset="0"/>
                          <a:ea typeface="ＭＳ Ｐゴシック" charset="0"/>
                        </a:rPr>
                        <a:t> ___________”</a:t>
                      </a:r>
                      <a:endParaRPr lang="en-US" altLang="ja-JP" sz="2800" baseline="0" dirty="0" smtClean="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charset="0"/>
                        <a:ea typeface="ＭＳ Ｐゴシック" charset="0"/>
                      </a:endParaRPr>
                    </a:p>
                    <a:p>
                      <a:r>
                        <a:rPr lang="en-US" sz="2800" u="sng" dirty="0">
                          <a:solidFill>
                            <a:srgbClr val="000000"/>
                          </a:solidFill>
                        </a:rPr>
                        <a:t>WHY</a:t>
                      </a:r>
                      <a:r>
                        <a:rPr lang="en-US" sz="2800" dirty="0">
                          <a:solidFill>
                            <a:srgbClr val="000000"/>
                          </a:solidFill>
                        </a:rPr>
                        <a:t>: “It’s important to correct</a:t>
                      </a:r>
                      <a:r>
                        <a:rPr lang="en-US" sz="2800" baseline="0" dirty="0">
                          <a:solidFill>
                            <a:srgbClr val="000000"/>
                          </a:solidFill>
                        </a:rPr>
                        <a:t> this because </a:t>
                      </a:r>
                      <a:r>
                        <a:rPr lang="en-US" sz="2800" baseline="0" dirty="0" smtClean="0">
                          <a:solidFill>
                            <a:srgbClr val="000000"/>
                          </a:solidFill>
                        </a:rPr>
                        <a:t>______.”</a:t>
                      </a:r>
                      <a:endParaRPr lang="en-US" sz="2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501758">
                <a:tc>
                  <a:txBody>
                    <a:bodyPr/>
                    <a:lstStyle/>
                    <a:p>
                      <a:r>
                        <a:rPr lang="en-US" sz="4800" b="1" u="none"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r>
                        <a:rPr lang="en-US" sz="2800" u="sng" dirty="0">
                          <a:solidFill>
                            <a:srgbClr val="000000"/>
                          </a:solidFill>
                        </a:rPr>
                        <a:t>HOW</a:t>
                      </a:r>
                      <a:r>
                        <a:rPr lang="en-US" sz="2800" dirty="0">
                          <a:solidFill>
                            <a:srgbClr val="000000"/>
                          </a:solidFill>
                        </a:rPr>
                        <a:t>:</a:t>
                      </a:r>
                      <a:r>
                        <a:rPr lang="en-US" sz="2800" baseline="0" dirty="0">
                          <a:solidFill>
                            <a:srgbClr val="000000"/>
                          </a:solidFill>
                        </a:rPr>
                        <a:t> </a:t>
                      </a:r>
                      <a:r>
                        <a:rPr lang="en-US" sz="2800" dirty="0">
                          <a:solidFill>
                            <a:srgbClr val="000000"/>
                          </a:solidFill>
                        </a:rPr>
                        <a:t>“Next</a:t>
                      </a:r>
                      <a:r>
                        <a:rPr lang="en-US" sz="2800" baseline="0" dirty="0">
                          <a:solidFill>
                            <a:srgbClr val="000000"/>
                          </a:solidFill>
                        </a:rPr>
                        <a:t> time, how could you do it differently?”</a:t>
                      </a:r>
                      <a:endParaRPr lang="en-US" sz="2800" dirty="0">
                        <a:solidFill>
                          <a:srgbClr val="000000"/>
                        </a:solidFill>
                      </a:endParaRPr>
                    </a:p>
                    <a:p>
                      <a:endParaRPr lang="en-US" sz="2800" b="1" dirty="0">
                        <a:solidFill>
                          <a:srgbClr val="000000"/>
                        </a:solidFill>
                      </a:endParaRPr>
                    </a:p>
                    <a:p>
                      <a:r>
                        <a:rPr lang="en-US" sz="2800" b="0" u="sng" dirty="0" smtClean="0">
                          <a:solidFill>
                            <a:srgbClr val="000000"/>
                          </a:solidFill>
                        </a:rPr>
                        <a:t>TELL</a:t>
                      </a:r>
                      <a:r>
                        <a:rPr lang="en-US" sz="2800" b="0" dirty="0" smtClean="0">
                          <a:solidFill>
                            <a:srgbClr val="000000"/>
                          </a:solidFill>
                        </a:rPr>
                        <a:t> your specific</a:t>
                      </a:r>
                      <a:r>
                        <a:rPr lang="en-US" sz="2800" b="0" baseline="0" dirty="0" smtClean="0">
                          <a:solidFill>
                            <a:srgbClr val="000000"/>
                          </a:solidFill>
                        </a:rPr>
                        <a:t> suggestion: _________</a:t>
                      </a:r>
                      <a:endParaRPr lang="en-US" sz="2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81787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06083706"/>
              </p:ext>
            </p:extLst>
          </p:nvPr>
        </p:nvGraphicFramePr>
        <p:xfrm>
          <a:off x="0" y="0"/>
          <a:ext cx="12192000" cy="6898962"/>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1745444">
                <a:tc>
                  <a:txBody>
                    <a:bodyPr/>
                    <a:lstStyle/>
                    <a:p>
                      <a:r>
                        <a:rPr lang="en-US" sz="4800" dirty="0" smtClean="0">
                          <a:solidFill>
                            <a:schemeClr val="bg1"/>
                          </a:solidFill>
                        </a:rPr>
                        <a:t>Ask</a:t>
                      </a:r>
                      <a:endParaRPr lang="en-US" sz="4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smtClean="0">
                          <a:solidFill>
                            <a:schemeClr val="bg1"/>
                          </a:solidFill>
                        </a:rPr>
                        <a:t>“How</a:t>
                      </a:r>
                      <a:r>
                        <a:rPr lang="en-US" sz="2800" b="0" baseline="0" dirty="0" smtClean="0">
                          <a:solidFill>
                            <a:schemeClr val="bg1"/>
                          </a:solidFill>
                        </a:rPr>
                        <a:t> do you think you did </a:t>
                      </a:r>
                      <a:r>
                        <a:rPr lang="en-US" sz="2800" b="0" i="1" u="sng" baseline="0" dirty="0" smtClean="0">
                          <a:solidFill>
                            <a:schemeClr val="bg1"/>
                          </a:solidFill>
                        </a:rPr>
                        <a:t>gathering the HPI information?”</a:t>
                      </a:r>
                      <a:endParaRPr lang="en-US"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610798">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u="sng" dirty="0" smtClean="0">
                          <a:solidFill>
                            <a:srgbClr val="000000"/>
                          </a:solidFill>
                          <a:latin typeface="Arial" charset="0"/>
                          <a:ea typeface="ＭＳ Ｐゴシック" charset="0"/>
                        </a:rPr>
                        <a:t>WHAT</a:t>
                      </a:r>
                      <a:r>
                        <a:rPr lang="en-US" altLang="ja-JP" sz="2800" dirty="0" smtClean="0">
                          <a:solidFill>
                            <a:srgbClr val="000000"/>
                          </a:solidFill>
                          <a:latin typeface="Arial" charset="0"/>
                          <a:ea typeface="ＭＳ Ｐゴシック" charset="0"/>
                        </a:rPr>
                        <a:t>:</a:t>
                      </a:r>
                      <a:r>
                        <a:rPr lang="en-US" altLang="ja-JP" sz="2800" baseline="0" dirty="0" smtClean="0">
                          <a:solidFill>
                            <a:srgbClr val="000000"/>
                          </a:solidFill>
                          <a:latin typeface="Arial" charset="0"/>
                          <a:ea typeface="ＭＳ Ｐゴシック" charset="0"/>
                        </a:rPr>
                        <a:t>  Reinforce: “You did great </a:t>
                      </a:r>
                      <a:r>
                        <a:rPr lang="en-US" altLang="ja-JP" sz="2800" i="1" u="sng" baseline="0" dirty="0" smtClean="0">
                          <a:solidFill>
                            <a:srgbClr val="7030A0"/>
                          </a:solidFill>
                          <a:latin typeface="Arial" charset="0"/>
                          <a:ea typeface="ＭＳ Ｐゴシック" charset="0"/>
                        </a:rPr>
                        <a:t>gathering most of the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i="1" u="none" baseline="0" dirty="0" smtClean="0">
                          <a:solidFill>
                            <a:srgbClr val="7030A0"/>
                          </a:solidFill>
                          <a:latin typeface="Arial" charset="0"/>
                          <a:ea typeface="ＭＳ Ｐゴシック" charset="0"/>
                        </a:rPr>
                        <a:t>               </a:t>
                      </a:r>
                      <a:r>
                        <a:rPr lang="en-US" altLang="ja-JP" sz="2800" i="1" u="sng" baseline="0" dirty="0" smtClean="0">
                          <a:solidFill>
                            <a:srgbClr val="7030A0"/>
                          </a:solidFill>
                          <a:latin typeface="Arial" charset="0"/>
                          <a:ea typeface="ＭＳ Ｐゴシック" charset="0"/>
                        </a:rPr>
                        <a:t>modifying factors of the chief complaint</a:t>
                      </a:r>
                      <a:r>
                        <a:rPr lang="en-US" altLang="ja-JP" sz="2800" i="1" u="sng" baseline="0" dirty="0" smtClean="0">
                          <a:solidFill>
                            <a:srgbClr val="000000"/>
                          </a:solidFill>
                          <a:latin typeface="Arial" charset="0"/>
                          <a:ea typeface="ＭＳ Ｐゴシック"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smtClean="0">
                          <a:solidFill>
                            <a:srgbClr val="000000"/>
                          </a:solidFill>
                          <a:latin typeface="Arial" charset="0"/>
                          <a:ea typeface="ＭＳ Ｐゴシック" charset="0"/>
                        </a:rPr>
                        <a:t>             Improve</a:t>
                      </a:r>
                      <a:r>
                        <a:rPr lang="en-US" altLang="ja-JP" sz="2800" baseline="0" dirty="0" smtClean="0">
                          <a:solidFill>
                            <a:srgbClr val="000000"/>
                          </a:solidFill>
                          <a:latin typeface="Arial" charset="0"/>
                          <a:ea typeface="ＭＳ Ｐゴシック" charset="0"/>
                        </a:rPr>
                        <a:t>:  </a:t>
                      </a:r>
                      <a:r>
                        <a:rPr lang="ja-JP" altLang="en-US" sz="2800" dirty="0" smtClean="0">
                          <a:solidFill>
                            <a:srgbClr val="000000"/>
                          </a:solidFill>
                          <a:latin typeface="Arial" charset="0"/>
                          <a:ea typeface="ＭＳ Ｐゴシック" charset="0"/>
                        </a:rPr>
                        <a:t>“</a:t>
                      </a:r>
                      <a:r>
                        <a:rPr lang="en-US" sz="2800" i="1" u="sng" dirty="0" smtClean="0">
                          <a:solidFill>
                            <a:srgbClr val="7030A0"/>
                          </a:solidFill>
                          <a:latin typeface="Arial" charset="0"/>
                          <a:ea typeface="ＭＳ Ｐゴシック" charset="0"/>
                        </a:rPr>
                        <a:t>I agree that I did not kno</a:t>
                      </a:r>
                      <a:r>
                        <a:rPr lang="en-US" sz="2800" i="1" u="sng" baseline="0" dirty="0" smtClean="0">
                          <a:solidFill>
                            <a:srgbClr val="7030A0"/>
                          </a:solidFill>
                          <a:latin typeface="Arial" charset="0"/>
                          <a:ea typeface="ＭＳ Ｐゴシック" charset="0"/>
                        </a:rPr>
                        <a:t>w </a:t>
                      </a:r>
                      <a:r>
                        <a:rPr lang="en-US" sz="2800" i="1" u="sng" dirty="0" smtClean="0">
                          <a:solidFill>
                            <a:srgbClr val="7030A0"/>
                          </a:solidFill>
                          <a:latin typeface="Arial" charset="0"/>
                          <a:ea typeface="ＭＳ Ｐゴシック" charset="0"/>
                        </a:rPr>
                        <a:t>where the pain was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800" i="1" u="none" dirty="0" smtClean="0">
                          <a:solidFill>
                            <a:srgbClr val="7030A0"/>
                          </a:solidFill>
                          <a:latin typeface="Arial" charset="0"/>
                          <a:ea typeface="ＭＳ Ｐゴシック" charset="0"/>
                        </a:rPr>
                        <a:t>                </a:t>
                      </a:r>
                      <a:r>
                        <a:rPr lang="en-US" sz="2800" i="1" u="sng" dirty="0" smtClean="0">
                          <a:solidFill>
                            <a:srgbClr val="7030A0"/>
                          </a:solidFill>
                          <a:latin typeface="Arial" charset="0"/>
                          <a:ea typeface="ＭＳ Ｐゴシック" charset="0"/>
                        </a:rPr>
                        <a:t>after your presentation</a:t>
                      </a:r>
                      <a:r>
                        <a:rPr lang="en-US" sz="2800" i="1" u="sng" dirty="0" smtClean="0">
                          <a:solidFill>
                            <a:srgbClr val="000000"/>
                          </a:solidFill>
                          <a:latin typeface="Arial" charset="0"/>
                          <a:ea typeface="ＭＳ Ｐゴシック" charset="0"/>
                        </a:rPr>
                        <a:t>.</a:t>
                      </a:r>
                      <a:r>
                        <a:rPr lang="en-US" sz="2800" i="1" dirty="0" smtClean="0">
                          <a:solidFill>
                            <a:srgbClr val="000000"/>
                          </a:solidFill>
                          <a:latin typeface="Arial" charset="0"/>
                          <a:ea typeface="ＭＳ Ｐゴシック" charset="0"/>
                        </a:rPr>
                        <a:t>”</a:t>
                      </a:r>
                    </a:p>
                    <a:p>
                      <a:r>
                        <a:rPr lang="en-US" sz="2800" u="sng" dirty="0" smtClean="0">
                          <a:solidFill>
                            <a:srgbClr val="000000"/>
                          </a:solidFill>
                        </a:rPr>
                        <a:t>WHY</a:t>
                      </a:r>
                      <a:r>
                        <a:rPr lang="en-US" sz="2800" dirty="0" smtClean="0">
                          <a:solidFill>
                            <a:srgbClr val="000000"/>
                          </a:solidFill>
                        </a:rPr>
                        <a:t>: “It’s important to correct</a:t>
                      </a:r>
                      <a:r>
                        <a:rPr lang="en-US" sz="2800" baseline="0" dirty="0" smtClean="0">
                          <a:solidFill>
                            <a:srgbClr val="000000"/>
                          </a:solidFill>
                        </a:rPr>
                        <a:t> this because </a:t>
                      </a:r>
                      <a:r>
                        <a:rPr lang="en-US" sz="2800" i="1" u="sng" baseline="0" dirty="0" smtClean="0">
                          <a:solidFill>
                            <a:srgbClr val="7030A0"/>
                          </a:solidFill>
                        </a:rPr>
                        <a:t>it can dramatically </a:t>
                      </a:r>
                    </a:p>
                    <a:p>
                      <a:r>
                        <a:rPr lang="en-US" sz="2800" i="1" u="none" baseline="0" dirty="0" smtClean="0">
                          <a:solidFill>
                            <a:srgbClr val="7030A0"/>
                          </a:solidFill>
                        </a:rPr>
                        <a:t>               </a:t>
                      </a:r>
                      <a:r>
                        <a:rPr lang="en-US" sz="2800" i="1" u="sng" baseline="0" dirty="0" smtClean="0">
                          <a:solidFill>
                            <a:srgbClr val="7030A0"/>
                          </a:solidFill>
                        </a:rPr>
                        <a:t>change our </a:t>
                      </a:r>
                      <a:r>
                        <a:rPr lang="en-US" sz="2800" i="1" u="sng" baseline="0" dirty="0" err="1" smtClean="0">
                          <a:solidFill>
                            <a:srgbClr val="7030A0"/>
                          </a:solidFill>
                        </a:rPr>
                        <a:t>DDx</a:t>
                      </a:r>
                      <a:r>
                        <a:rPr lang="en-US" sz="2800" i="1" baseline="0" dirty="0" smtClean="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501758">
                <a:tc>
                  <a:txBody>
                    <a:bodyPr/>
                    <a:lstStyle/>
                    <a:p>
                      <a:r>
                        <a:rPr lang="en-US" sz="4800" b="1" u="none"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r>
                        <a:rPr lang="en-US" sz="2800" u="sng" dirty="0">
                          <a:solidFill>
                            <a:srgbClr val="000000"/>
                          </a:solidFill>
                        </a:rPr>
                        <a:t>HOW</a:t>
                      </a:r>
                      <a:r>
                        <a:rPr lang="en-US" sz="2800" dirty="0">
                          <a:solidFill>
                            <a:srgbClr val="000000"/>
                          </a:solidFill>
                        </a:rPr>
                        <a:t>:</a:t>
                      </a:r>
                      <a:r>
                        <a:rPr lang="en-US" sz="2800" baseline="0" dirty="0">
                          <a:solidFill>
                            <a:srgbClr val="000000"/>
                          </a:solidFill>
                        </a:rPr>
                        <a:t> </a:t>
                      </a:r>
                      <a:r>
                        <a:rPr lang="en-US" sz="2800" dirty="0">
                          <a:solidFill>
                            <a:srgbClr val="000000"/>
                          </a:solidFill>
                        </a:rPr>
                        <a:t>“Next</a:t>
                      </a:r>
                      <a:r>
                        <a:rPr lang="en-US" sz="2800" baseline="0" dirty="0">
                          <a:solidFill>
                            <a:srgbClr val="000000"/>
                          </a:solidFill>
                        </a:rPr>
                        <a:t> time, how could you do it differently?”</a:t>
                      </a:r>
                      <a:endParaRPr lang="en-US" sz="2800" dirty="0">
                        <a:solidFill>
                          <a:srgbClr val="000000"/>
                        </a:solidFill>
                      </a:endParaRPr>
                    </a:p>
                    <a:p>
                      <a:endParaRPr lang="en-US" sz="2800" b="1" dirty="0">
                        <a:solidFill>
                          <a:srgbClr val="000000"/>
                        </a:solidFill>
                      </a:endParaRPr>
                    </a:p>
                    <a:p>
                      <a:r>
                        <a:rPr lang="en-US" sz="2800" b="0" u="sng" dirty="0" smtClean="0">
                          <a:solidFill>
                            <a:srgbClr val="000000"/>
                          </a:solidFill>
                        </a:rPr>
                        <a:t>TELL</a:t>
                      </a:r>
                      <a:r>
                        <a:rPr lang="en-US" sz="2800" b="0" dirty="0" smtClean="0">
                          <a:solidFill>
                            <a:srgbClr val="000000"/>
                          </a:solidFill>
                        </a:rPr>
                        <a:t> your specific</a:t>
                      </a:r>
                      <a:r>
                        <a:rPr lang="en-US" sz="2800" b="0" baseline="0" dirty="0" smtClean="0">
                          <a:solidFill>
                            <a:srgbClr val="000000"/>
                          </a:solidFill>
                        </a:rPr>
                        <a:t> suggestion: _________</a:t>
                      </a:r>
                      <a:endParaRPr lang="en-US" sz="2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834860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25281625"/>
              </p:ext>
            </p:extLst>
          </p:nvPr>
        </p:nvGraphicFramePr>
        <p:xfrm>
          <a:off x="0" y="0"/>
          <a:ext cx="12192000" cy="6898962"/>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1745444">
                <a:tc>
                  <a:txBody>
                    <a:bodyPr/>
                    <a:lstStyle/>
                    <a:p>
                      <a:r>
                        <a:rPr lang="en-US" sz="4800" dirty="0" smtClean="0">
                          <a:solidFill>
                            <a:schemeClr val="bg1"/>
                          </a:solidFill>
                        </a:rPr>
                        <a:t>Ask</a:t>
                      </a:r>
                      <a:endParaRPr lang="en-US" sz="4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smtClean="0">
                          <a:solidFill>
                            <a:schemeClr val="bg1"/>
                          </a:solidFill>
                        </a:rPr>
                        <a:t>“How</a:t>
                      </a:r>
                      <a:r>
                        <a:rPr lang="en-US" sz="2800" b="0" baseline="0" dirty="0" smtClean="0">
                          <a:solidFill>
                            <a:schemeClr val="bg1"/>
                          </a:solidFill>
                        </a:rPr>
                        <a:t> do you think you did </a:t>
                      </a:r>
                      <a:r>
                        <a:rPr lang="en-US" sz="2800" b="0" i="1" u="sng" baseline="0" dirty="0" smtClean="0">
                          <a:solidFill>
                            <a:schemeClr val="bg1"/>
                          </a:solidFill>
                        </a:rPr>
                        <a:t>gathering the HPI information?”</a:t>
                      </a:r>
                      <a:endParaRPr lang="en-US"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610798">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u="sng" dirty="0" smtClean="0">
                          <a:solidFill>
                            <a:schemeClr val="bg1"/>
                          </a:solidFill>
                          <a:latin typeface="Arial" charset="0"/>
                          <a:ea typeface="ＭＳ Ｐゴシック" charset="0"/>
                        </a:rPr>
                        <a:t>WHAT</a:t>
                      </a:r>
                      <a:r>
                        <a:rPr lang="en-US" altLang="ja-JP" sz="2800" dirty="0" smtClean="0">
                          <a:solidFill>
                            <a:schemeClr val="bg1"/>
                          </a:solidFill>
                          <a:latin typeface="Arial" charset="0"/>
                          <a:ea typeface="ＭＳ Ｐゴシック" charset="0"/>
                        </a:rPr>
                        <a:t>:</a:t>
                      </a:r>
                      <a:r>
                        <a:rPr lang="en-US" altLang="ja-JP" sz="2800" baseline="0" dirty="0" smtClean="0">
                          <a:solidFill>
                            <a:schemeClr val="bg1"/>
                          </a:solidFill>
                          <a:latin typeface="Arial" charset="0"/>
                          <a:ea typeface="ＭＳ Ｐゴシック" charset="0"/>
                        </a:rPr>
                        <a:t>  Reinforce: “</a:t>
                      </a:r>
                      <a:r>
                        <a:rPr lang="en-US" altLang="ja-JP" sz="2800" i="1" u="sng" baseline="0" dirty="0" smtClean="0">
                          <a:solidFill>
                            <a:schemeClr val="bg1"/>
                          </a:solidFill>
                          <a:latin typeface="Arial" charset="0"/>
                          <a:ea typeface="ＭＳ Ｐゴシック" charset="0"/>
                        </a:rPr>
                        <a:t>You did a great gathering most of the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i="1" u="none" baseline="0" dirty="0" smtClean="0">
                          <a:solidFill>
                            <a:schemeClr val="bg1"/>
                          </a:solidFill>
                          <a:latin typeface="Arial" charset="0"/>
                          <a:ea typeface="ＭＳ Ｐゴシック" charset="0"/>
                        </a:rPr>
                        <a:t>               </a:t>
                      </a:r>
                      <a:r>
                        <a:rPr lang="en-US" altLang="ja-JP" sz="2800" i="1" u="sng" baseline="0" dirty="0" smtClean="0">
                          <a:solidFill>
                            <a:schemeClr val="bg1"/>
                          </a:solidFill>
                          <a:latin typeface="Arial" charset="0"/>
                          <a:ea typeface="ＭＳ Ｐゴシック" charset="0"/>
                        </a:rPr>
                        <a:t>modifying factors of the chief complaint, abdominal pain</a:t>
                      </a:r>
                      <a:r>
                        <a:rPr lang="en-US" altLang="ja-JP" sz="2800" u="none" baseline="0" dirty="0" smtClean="0">
                          <a:solidFill>
                            <a:schemeClr val="bg1"/>
                          </a:solidFill>
                          <a:latin typeface="Arial" charset="0"/>
                          <a:ea typeface="ＭＳ Ｐゴシック"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smtClean="0">
                          <a:solidFill>
                            <a:schemeClr val="bg1"/>
                          </a:solidFill>
                          <a:latin typeface="Arial" charset="0"/>
                          <a:ea typeface="ＭＳ Ｐゴシック" charset="0"/>
                        </a:rPr>
                        <a:t>             Improve</a:t>
                      </a:r>
                      <a:r>
                        <a:rPr lang="en-US" altLang="ja-JP" sz="2800" baseline="0" dirty="0" smtClean="0">
                          <a:solidFill>
                            <a:schemeClr val="bg1"/>
                          </a:solidFill>
                          <a:latin typeface="Arial" charset="0"/>
                          <a:ea typeface="ＭＳ Ｐゴシック" charset="0"/>
                        </a:rPr>
                        <a:t>:  </a:t>
                      </a:r>
                      <a:r>
                        <a:rPr lang="ja-JP" altLang="en-US" sz="2800" dirty="0" smtClean="0">
                          <a:solidFill>
                            <a:schemeClr val="bg1"/>
                          </a:solidFill>
                          <a:latin typeface="Arial" charset="0"/>
                          <a:ea typeface="ＭＳ Ｐゴシック" charset="0"/>
                        </a:rPr>
                        <a:t>“</a:t>
                      </a:r>
                      <a:r>
                        <a:rPr lang="en-US" sz="2800" i="1" u="sng" dirty="0" smtClean="0">
                          <a:solidFill>
                            <a:schemeClr val="bg1"/>
                          </a:solidFill>
                          <a:latin typeface="Arial" charset="0"/>
                          <a:ea typeface="ＭＳ Ｐゴシック" charset="0"/>
                        </a:rPr>
                        <a:t>I agree that I did not have a good idea of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800" i="1" u="none" dirty="0" smtClean="0">
                          <a:solidFill>
                            <a:schemeClr val="bg1"/>
                          </a:solidFill>
                          <a:latin typeface="Arial" charset="0"/>
                          <a:ea typeface="ＭＳ Ｐゴシック" charset="0"/>
                        </a:rPr>
                        <a:t>               </a:t>
                      </a:r>
                      <a:r>
                        <a:rPr lang="en-US" sz="2800" i="1" u="sng" dirty="0" smtClean="0">
                          <a:solidFill>
                            <a:schemeClr val="bg1"/>
                          </a:solidFill>
                          <a:latin typeface="Arial" charset="0"/>
                          <a:ea typeface="ＭＳ Ｐゴシック" charset="0"/>
                        </a:rPr>
                        <a:t>exactly where the pain was after your presentation.”</a:t>
                      </a:r>
                    </a:p>
                    <a:p>
                      <a:r>
                        <a:rPr lang="en-US" sz="2800" u="sng" dirty="0" smtClean="0">
                          <a:solidFill>
                            <a:schemeClr val="bg1"/>
                          </a:solidFill>
                        </a:rPr>
                        <a:t>WHY</a:t>
                      </a:r>
                      <a:r>
                        <a:rPr lang="en-US" sz="2800" dirty="0" smtClean="0">
                          <a:solidFill>
                            <a:schemeClr val="bg1"/>
                          </a:solidFill>
                        </a:rPr>
                        <a:t>: “It’s important to correct</a:t>
                      </a:r>
                      <a:r>
                        <a:rPr lang="en-US" sz="2800" baseline="0" dirty="0" smtClean="0">
                          <a:solidFill>
                            <a:schemeClr val="bg1"/>
                          </a:solidFill>
                        </a:rPr>
                        <a:t> this because </a:t>
                      </a:r>
                      <a:r>
                        <a:rPr lang="en-US" sz="2800" i="1" u="sng" baseline="0" dirty="0" smtClean="0">
                          <a:solidFill>
                            <a:schemeClr val="bg1"/>
                          </a:solidFill>
                        </a:rPr>
                        <a:t>it can dramatically </a:t>
                      </a:r>
                    </a:p>
                    <a:p>
                      <a:r>
                        <a:rPr lang="en-US" sz="2800" i="1" u="none" baseline="0" dirty="0" smtClean="0">
                          <a:solidFill>
                            <a:schemeClr val="bg1"/>
                          </a:solidFill>
                        </a:rPr>
                        <a:t>               </a:t>
                      </a:r>
                      <a:r>
                        <a:rPr lang="en-US" sz="2800" i="1" u="sng" baseline="0" dirty="0" smtClean="0">
                          <a:solidFill>
                            <a:schemeClr val="bg1"/>
                          </a:solidFill>
                        </a:rPr>
                        <a:t>change our </a:t>
                      </a:r>
                      <a:r>
                        <a:rPr lang="en-US" sz="2800" i="1" u="sng" baseline="0" dirty="0" err="1" smtClean="0">
                          <a:solidFill>
                            <a:schemeClr val="bg1"/>
                          </a:solidFill>
                        </a:rPr>
                        <a:t>DDx</a:t>
                      </a:r>
                      <a:r>
                        <a:rPr lang="en-US" sz="2800" i="1" baseline="0" dirty="0" smtClean="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501758">
                <a:tc>
                  <a:txBody>
                    <a:bodyPr/>
                    <a:lstStyle/>
                    <a:p>
                      <a:r>
                        <a:rPr lang="en-US" sz="4800" b="1" u="none"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r>
                        <a:rPr lang="en-US" sz="2800" u="sng" dirty="0" smtClean="0">
                          <a:solidFill>
                            <a:srgbClr val="000000"/>
                          </a:solidFill>
                        </a:rPr>
                        <a:t>HOW</a:t>
                      </a:r>
                      <a:r>
                        <a:rPr lang="en-US" sz="2800" dirty="0" smtClean="0">
                          <a:solidFill>
                            <a:srgbClr val="000000"/>
                          </a:solidFill>
                        </a:rPr>
                        <a:t>:</a:t>
                      </a:r>
                      <a:r>
                        <a:rPr lang="en-US" sz="2800" baseline="0" dirty="0" smtClean="0">
                          <a:solidFill>
                            <a:srgbClr val="000000"/>
                          </a:solidFill>
                        </a:rPr>
                        <a:t> </a:t>
                      </a:r>
                      <a:r>
                        <a:rPr lang="en-US" sz="2800" dirty="0" smtClean="0">
                          <a:solidFill>
                            <a:srgbClr val="000000"/>
                          </a:solidFill>
                        </a:rPr>
                        <a:t>“</a:t>
                      </a:r>
                      <a:r>
                        <a:rPr lang="en-US" sz="2800" i="0" u="none" dirty="0" smtClean="0">
                          <a:solidFill>
                            <a:schemeClr val="bg1"/>
                          </a:solidFill>
                        </a:rPr>
                        <a:t>Next</a:t>
                      </a:r>
                      <a:r>
                        <a:rPr lang="en-US" sz="2800" i="0" u="none" baseline="0" dirty="0" smtClean="0">
                          <a:solidFill>
                            <a:schemeClr val="bg1"/>
                          </a:solidFill>
                        </a:rPr>
                        <a:t> time, </a:t>
                      </a:r>
                      <a:r>
                        <a:rPr lang="en-US" sz="2800" i="1" u="sng" baseline="0" dirty="0" smtClean="0">
                          <a:solidFill>
                            <a:srgbClr val="7030A0"/>
                          </a:solidFill>
                        </a:rPr>
                        <a:t>how could you do it differently?”</a:t>
                      </a:r>
                    </a:p>
                    <a:p>
                      <a:endParaRPr lang="en-US" sz="2800" b="1" dirty="0" smtClean="0">
                        <a:solidFill>
                          <a:srgbClr val="7030A0"/>
                        </a:solidFill>
                      </a:endParaRPr>
                    </a:p>
                    <a:p>
                      <a:r>
                        <a:rPr lang="en-US" sz="2800" b="0" u="sng" dirty="0" smtClean="0">
                          <a:solidFill>
                            <a:srgbClr val="000000"/>
                          </a:solidFill>
                        </a:rPr>
                        <a:t>TELL</a:t>
                      </a:r>
                      <a:r>
                        <a:rPr lang="en-US" sz="2800" b="0" baseline="0" dirty="0" smtClean="0">
                          <a:solidFill>
                            <a:srgbClr val="000000"/>
                          </a:solidFill>
                        </a:rPr>
                        <a:t>: “</a:t>
                      </a:r>
                      <a:r>
                        <a:rPr lang="en-US" sz="2800" b="0" i="0" u="none" baseline="0" dirty="0" smtClean="0">
                          <a:solidFill>
                            <a:schemeClr val="bg1"/>
                          </a:solidFill>
                        </a:rPr>
                        <a:t>Next time, </a:t>
                      </a:r>
                      <a:r>
                        <a:rPr lang="en-US" sz="2800" b="0" i="1" u="sng" baseline="0" dirty="0" smtClean="0">
                          <a:solidFill>
                            <a:srgbClr val="7030A0"/>
                          </a:solidFill>
                        </a:rPr>
                        <a:t>review the HPI you’ve obtained with the patient to make sure you have specific details for all parts of the OLD-CARTs mnemonic for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825173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Communication: Mary, PGY1</a:t>
            </a:r>
            <a:endParaRPr lang="en-US" dirty="0"/>
          </a:p>
        </p:txBody>
      </p:sp>
      <p:sp>
        <p:nvSpPr>
          <p:cNvPr id="3" name="Content Placeholder 2"/>
          <p:cNvSpPr>
            <a:spLocks noGrp="1"/>
          </p:cNvSpPr>
          <p:nvPr>
            <p:ph idx="1"/>
          </p:nvPr>
        </p:nvSpPr>
        <p:spPr>
          <a:xfrm>
            <a:off x="762000" y="1371600"/>
            <a:ext cx="11277600" cy="5334000"/>
          </a:xfrm>
        </p:spPr>
        <p:txBody>
          <a:bodyPr>
            <a:normAutofit/>
          </a:bodyPr>
          <a:lstStyle/>
          <a:p>
            <a:pPr marL="0" indent="0">
              <a:buNone/>
            </a:pPr>
            <a:r>
              <a:rPr lang="en-US" i="1" dirty="0"/>
              <a:t>“Today we are going to de-escalate your antibiotics since your cultures are negative. This could still be Staph but we know it isn’t MRSA. Sound </a:t>
            </a:r>
            <a:r>
              <a:rPr lang="en-US" i="1" dirty="0" smtClean="0"/>
              <a:t>OK?”</a:t>
            </a:r>
            <a:endParaRPr lang="en-US" i="1" dirty="0"/>
          </a:p>
        </p:txBody>
      </p:sp>
    </p:spTree>
    <p:extLst>
      <p:ext uri="{BB962C8B-B14F-4D97-AF65-F5344CB8AC3E}">
        <p14:creationId xmlns:p14="http://schemas.microsoft.com/office/powerpoint/2010/main" val="1393184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nvPr>
        </p:nvGraphicFramePr>
        <p:xfrm>
          <a:off x="0" y="0"/>
          <a:ext cx="12192000" cy="6934199"/>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2247076">
                <a:tc>
                  <a:txBody>
                    <a:bodyPr/>
                    <a:lstStyle/>
                    <a:p>
                      <a:r>
                        <a:rPr lang="en-US" sz="4800" dirty="0">
                          <a:solidFill>
                            <a:schemeClr val="bg1"/>
                          </a:solidFill>
                        </a:rPr>
                        <a:t>Ask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a:solidFill>
                            <a:srgbClr val="000000"/>
                          </a:solidFill>
                        </a:rPr>
                        <a:t>“How</a:t>
                      </a:r>
                      <a:r>
                        <a:rPr lang="en-US" sz="2800" b="0" baseline="0" dirty="0">
                          <a:solidFill>
                            <a:srgbClr val="000000"/>
                          </a:solidFill>
                        </a:rPr>
                        <a:t> do you think you did </a:t>
                      </a:r>
                      <a:r>
                        <a:rPr lang="en-US" sz="2800" b="0" i="1" u="sng" baseline="0" dirty="0" smtClean="0">
                          <a:solidFill>
                            <a:srgbClr val="000000"/>
                          </a:solidFill>
                        </a:rPr>
                        <a:t>_________?</a:t>
                      </a:r>
                      <a:endParaRPr lang="en-US" sz="2800" b="0" dirty="0">
                        <a:solidFill>
                          <a:srgbClr val="000000"/>
                        </a:solidFill>
                      </a:endParaRPr>
                    </a:p>
                    <a:p>
                      <a:r>
                        <a:rPr lang="en-US" sz="2800" dirty="0">
                          <a:solidFill>
                            <a:srgbClr val="000000"/>
                          </a:solidFill>
                        </a:rPr>
                        <a:t>       </a:t>
                      </a:r>
                      <a:endParaRPr lang="en-US" sz="2800" baseline="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393545">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000000"/>
                          </a:solidFill>
                          <a:latin typeface="Arial" charset="0"/>
                          <a:ea typeface="ＭＳ Ｐゴシック" charset="0"/>
                        </a:rPr>
                        <a:t>WHAT:</a:t>
                      </a:r>
                      <a:r>
                        <a:rPr lang="en-US" altLang="ja-JP" sz="2800" baseline="0" dirty="0">
                          <a:solidFill>
                            <a:srgbClr val="000000"/>
                          </a:solidFill>
                          <a:latin typeface="Arial" charset="0"/>
                          <a:ea typeface="ＭＳ Ｐゴシック" charset="0"/>
                        </a:rPr>
                        <a:t> </a:t>
                      </a:r>
                      <a:r>
                        <a:rPr lang="en-US" altLang="ja-JP" sz="2800" baseline="0" dirty="0" smtClean="0">
                          <a:solidFill>
                            <a:srgbClr val="000000"/>
                          </a:solidFill>
                          <a:latin typeface="Arial" charset="0"/>
                          <a:ea typeface="ＭＳ Ｐゴシック" charset="0"/>
                        </a:rPr>
                        <a:t> Reinforce: “You </a:t>
                      </a:r>
                      <a:r>
                        <a:rPr lang="en-US" altLang="ja-JP" sz="2800" baseline="0" dirty="0">
                          <a:solidFill>
                            <a:srgbClr val="000000"/>
                          </a:solidFill>
                          <a:latin typeface="Arial" charset="0"/>
                          <a:ea typeface="ＭＳ Ｐゴシック" charset="0"/>
                        </a:rPr>
                        <a:t>did a great </a:t>
                      </a:r>
                      <a:r>
                        <a:rPr lang="en-US" altLang="ja-JP" sz="2800" baseline="0" dirty="0" smtClean="0">
                          <a:solidFill>
                            <a:srgbClr val="000000"/>
                          </a:solidFill>
                          <a:latin typeface="Arial" charset="0"/>
                          <a:ea typeface="ＭＳ Ｐゴシック" charset="0"/>
                        </a:rPr>
                        <a:t>with _________.”</a:t>
                      </a:r>
                      <a:endParaRPr lang="en-US" altLang="ja-JP" sz="2800" baseline="0" dirty="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000000"/>
                          </a:solidFill>
                          <a:latin typeface="Arial" charset="0"/>
                          <a:ea typeface="ＭＳ Ｐゴシック" charset="0"/>
                        </a:rPr>
                        <a:t>             </a:t>
                      </a:r>
                      <a:r>
                        <a:rPr lang="en-US" altLang="ja-JP" sz="2800" dirty="0" smtClean="0">
                          <a:solidFill>
                            <a:srgbClr val="000000"/>
                          </a:solidFill>
                          <a:latin typeface="Arial" charset="0"/>
                          <a:ea typeface="ＭＳ Ｐゴシック" charset="0"/>
                        </a:rPr>
                        <a:t>Improve</a:t>
                      </a:r>
                      <a:r>
                        <a:rPr lang="en-US" altLang="ja-JP" sz="2800" baseline="0" dirty="0" smtClean="0">
                          <a:solidFill>
                            <a:srgbClr val="000000"/>
                          </a:solidFill>
                          <a:latin typeface="Arial" charset="0"/>
                          <a:ea typeface="ＭＳ Ｐゴシック" charset="0"/>
                        </a:rPr>
                        <a:t>:   </a:t>
                      </a:r>
                      <a:r>
                        <a:rPr lang="ja-JP" altLang="en-US" sz="2800" dirty="0" smtClean="0">
                          <a:solidFill>
                            <a:srgbClr val="000000"/>
                          </a:solidFill>
                          <a:latin typeface="Arial" charset="0"/>
                          <a:ea typeface="ＭＳ Ｐゴシック" charset="0"/>
                        </a:rPr>
                        <a:t>“</a:t>
                      </a:r>
                      <a:r>
                        <a:rPr lang="en-US" sz="2800" dirty="0">
                          <a:solidFill>
                            <a:srgbClr val="000000"/>
                          </a:solidFill>
                          <a:latin typeface="Arial" charset="0"/>
                          <a:ea typeface="ＭＳ Ｐゴシック" charset="0"/>
                        </a:rPr>
                        <a:t>I </a:t>
                      </a:r>
                      <a:r>
                        <a:rPr lang="en-US" sz="2800" dirty="0" smtClean="0">
                          <a:solidFill>
                            <a:srgbClr val="000000"/>
                          </a:solidFill>
                          <a:latin typeface="Arial" charset="0"/>
                          <a:ea typeface="ＭＳ Ｐゴシック" charset="0"/>
                        </a:rPr>
                        <a:t>noticed</a:t>
                      </a:r>
                      <a:r>
                        <a:rPr lang="en-US" sz="2800" baseline="0" dirty="0" smtClean="0">
                          <a:solidFill>
                            <a:srgbClr val="000000"/>
                          </a:solidFill>
                          <a:latin typeface="Arial" charset="0"/>
                          <a:ea typeface="ＭＳ Ｐゴシック" charset="0"/>
                        </a:rPr>
                        <a:t> ___________”</a:t>
                      </a:r>
                      <a:endParaRPr lang="en-US" altLang="ja-JP" sz="2800" baseline="0" dirty="0" smtClean="0">
                        <a:solidFill>
                          <a:srgbClr val="00000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charset="0"/>
                        <a:ea typeface="ＭＳ Ｐゴシック" charset="0"/>
                      </a:endParaRPr>
                    </a:p>
                    <a:p>
                      <a:r>
                        <a:rPr lang="en-US" sz="2800" dirty="0">
                          <a:solidFill>
                            <a:srgbClr val="000000"/>
                          </a:solidFill>
                        </a:rPr>
                        <a:t>WHY: “It’s important to correct</a:t>
                      </a:r>
                      <a:r>
                        <a:rPr lang="en-US" sz="2800" baseline="0" dirty="0">
                          <a:solidFill>
                            <a:srgbClr val="000000"/>
                          </a:solidFill>
                        </a:rPr>
                        <a:t> this because </a:t>
                      </a:r>
                      <a:r>
                        <a:rPr lang="en-US" sz="2800" baseline="0" dirty="0" smtClean="0">
                          <a:solidFill>
                            <a:srgbClr val="000000"/>
                          </a:solidFill>
                        </a:rPr>
                        <a:t>______.”</a:t>
                      </a:r>
                      <a:endParaRPr lang="en-US" sz="2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293578">
                <a:tc>
                  <a:txBody>
                    <a:bodyPr/>
                    <a:lstStyle/>
                    <a:p>
                      <a:r>
                        <a:rPr lang="en-US" sz="4800" b="1" u="none"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r>
                        <a:rPr lang="en-US" sz="2800" dirty="0">
                          <a:solidFill>
                            <a:srgbClr val="000000"/>
                          </a:solidFill>
                        </a:rPr>
                        <a:t>HOW:</a:t>
                      </a:r>
                      <a:r>
                        <a:rPr lang="en-US" sz="2800" baseline="0" dirty="0">
                          <a:solidFill>
                            <a:srgbClr val="000000"/>
                          </a:solidFill>
                        </a:rPr>
                        <a:t> </a:t>
                      </a:r>
                      <a:r>
                        <a:rPr lang="en-US" sz="2800" dirty="0">
                          <a:solidFill>
                            <a:srgbClr val="000000"/>
                          </a:solidFill>
                        </a:rPr>
                        <a:t>“Next</a:t>
                      </a:r>
                      <a:r>
                        <a:rPr lang="en-US" sz="2800" baseline="0" dirty="0">
                          <a:solidFill>
                            <a:srgbClr val="000000"/>
                          </a:solidFill>
                        </a:rPr>
                        <a:t> time, how could you do it differently?”</a:t>
                      </a:r>
                      <a:endParaRPr lang="en-US" sz="2800" dirty="0">
                        <a:solidFill>
                          <a:srgbClr val="000000"/>
                        </a:solidFill>
                      </a:endParaRPr>
                    </a:p>
                    <a:p>
                      <a:endParaRPr lang="en-US" sz="2800" b="1" dirty="0">
                        <a:solidFill>
                          <a:srgbClr val="000000"/>
                        </a:solidFill>
                      </a:endParaRPr>
                    </a:p>
                    <a:p>
                      <a:r>
                        <a:rPr lang="en-US" sz="2800" b="0" dirty="0" smtClean="0">
                          <a:solidFill>
                            <a:srgbClr val="000000"/>
                          </a:solidFill>
                        </a:rPr>
                        <a:t>TELL your specific</a:t>
                      </a:r>
                      <a:r>
                        <a:rPr lang="en-US" sz="2800" b="0" baseline="0" dirty="0" smtClean="0">
                          <a:solidFill>
                            <a:srgbClr val="000000"/>
                          </a:solidFill>
                        </a:rPr>
                        <a:t> suggestion: _________</a:t>
                      </a:r>
                      <a:endParaRPr lang="en-US" sz="2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179046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295400" y="152400"/>
            <a:ext cx="10363200" cy="762000"/>
          </a:xfrm>
        </p:spPr>
        <p:txBody>
          <a:bodyPr/>
          <a:lstStyle/>
          <a:p>
            <a:endParaRPr lang="en-US" sz="4800" dirty="0">
              <a:latin typeface="Arial" charset="0"/>
              <a:ea typeface="ＭＳ Ｐゴシック" charset="0"/>
              <a:cs typeface="ＭＳ Ｐゴシック" charset="0"/>
            </a:endParaRPr>
          </a:p>
        </p:txBody>
      </p:sp>
      <p:sp>
        <p:nvSpPr>
          <p:cNvPr id="48132" name="Rectangle 4"/>
          <p:cNvSpPr>
            <a:spLocks noChangeArrowheads="1"/>
          </p:cNvSpPr>
          <p:nvPr/>
        </p:nvSpPr>
        <p:spPr bwMode="auto">
          <a:xfrm>
            <a:off x="9956800" y="228600"/>
            <a:ext cx="1846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sz="3600">
              <a:latin typeface="Times"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1827262"/>
              </p:ext>
            </p:extLst>
          </p:nvPr>
        </p:nvGraphicFramePr>
        <p:xfrm>
          <a:off x="0" y="0"/>
          <a:ext cx="12192000" cy="7192414"/>
        </p:xfrm>
        <a:graphic>
          <a:graphicData uri="http://schemas.openxmlformats.org/drawingml/2006/table">
            <a:tbl>
              <a:tblPr firstRow="1" bandRow="1">
                <a:tableStyleId>{3C2FFA5D-87B4-456A-9821-1D502468CF0F}</a:tableStyleId>
              </a:tblPr>
              <a:tblGrid>
                <a:gridCol w="1449399">
                  <a:extLst>
                    <a:ext uri="{9D8B030D-6E8A-4147-A177-3AD203B41FA5}">
                      <a16:colId xmlns:a16="http://schemas.microsoft.com/office/drawing/2014/main" val="20000"/>
                    </a:ext>
                  </a:extLst>
                </a:gridCol>
                <a:gridCol w="10742601">
                  <a:extLst>
                    <a:ext uri="{9D8B030D-6E8A-4147-A177-3AD203B41FA5}">
                      <a16:colId xmlns:a16="http://schemas.microsoft.com/office/drawing/2014/main" val="20001"/>
                    </a:ext>
                  </a:extLst>
                </a:gridCol>
              </a:tblGrid>
              <a:tr h="2247076">
                <a:tc>
                  <a:txBody>
                    <a:bodyPr/>
                    <a:lstStyle/>
                    <a:p>
                      <a:r>
                        <a:rPr lang="en-US" sz="4800" dirty="0">
                          <a:solidFill>
                            <a:schemeClr val="bg1"/>
                          </a:solidFill>
                        </a:rPr>
                        <a:t>Ask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48BCE"/>
                    </a:solidFill>
                  </a:tcPr>
                </a:tc>
                <a:tc>
                  <a:txBody>
                    <a:bodyPr/>
                    <a:lstStyle/>
                    <a:p>
                      <a:r>
                        <a:rPr lang="en-US" sz="2800" b="0" dirty="0" smtClean="0">
                          <a:solidFill>
                            <a:srgbClr val="7030A0"/>
                          </a:solidFill>
                        </a:rPr>
                        <a:t>“What do you think the patient took away from</a:t>
                      </a:r>
                      <a:r>
                        <a:rPr lang="en-US" sz="2800" b="0" baseline="0" dirty="0" smtClean="0">
                          <a:solidFill>
                            <a:srgbClr val="7030A0"/>
                          </a:solidFill>
                        </a:rPr>
                        <a:t> the conversation?”</a:t>
                      </a:r>
                      <a:endParaRPr lang="en-US" sz="2800" b="0" baseline="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1"/>
                  </a:ext>
                </a:extLst>
              </a:tr>
              <a:tr h="2393545">
                <a:tc>
                  <a:txBody>
                    <a:bodyPr/>
                    <a:lstStyle/>
                    <a:p>
                      <a:r>
                        <a:rPr lang="en-US" sz="4800" b="1" dirty="0">
                          <a:solidFill>
                            <a:schemeClr val="bg1"/>
                          </a:solidFill>
                        </a:rPr>
                        <a:t>Tell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b="0" dirty="0">
                          <a:solidFill>
                            <a:srgbClr val="000000"/>
                          </a:solidFill>
                          <a:latin typeface="Arial" charset="0"/>
                          <a:ea typeface="ＭＳ Ｐゴシック" charset="0"/>
                        </a:rPr>
                        <a:t>WHAT:</a:t>
                      </a:r>
                      <a:r>
                        <a:rPr lang="en-US" altLang="ja-JP" sz="2800" b="0" baseline="0" dirty="0">
                          <a:solidFill>
                            <a:srgbClr val="000000"/>
                          </a:solidFill>
                          <a:latin typeface="Arial" charset="0"/>
                          <a:ea typeface="ＭＳ Ｐゴシック" charset="0"/>
                        </a:rPr>
                        <a:t> </a:t>
                      </a:r>
                      <a:r>
                        <a:rPr lang="en-US" altLang="ja-JP" sz="2800" b="0" baseline="0" dirty="0" smtClean="0">
                          <a:solidFill>
                            <a:srgbClr val="000000"/>
                          </a:solidFill>
                          <a:latin typeface="Arial" charset="0"/>
                          <a:ea typeface="ＭＳ Ｐゴシック" charset="0"/>
                        </a:rPr>
                        <a:t>Reinforce: </a:t>
                      </a:r>
                      <a:r>
                        <a:rPr lang="en-US" altLang="ja-JP" sz="2800" b="0" dirty="0" smtClean="0">
                          <a:solidFill>
                            <a:srgbClr val="7030A0"/>
                          </a:solidFill>
                          <a:latin typeface="Arial" charset="0"/>
                          <a:ea typeface="ＭＳ Ｐゴシック" charset="0"/>
                        </a:rPr>
                        <a:t>“It was good to alert to a medication change.”</a:t>
                      </a:r>
                      <a:endParaRPr lang="en-US" sz="2800" b="0" dirty="0" smtClean="0">
                        <a:solidFill>
                          <a:srgbClr val="7030A0"/>
                        </a:solidFill>
                        <a:latin typeface="Arial" charset="0"/>
                        <a:ea typeface="ＭＳ Ｐゴシック"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b="0" dirty="0" smtClean="0">
                          <a:solidFill>
                            <a:srgbClr val="000000"/>
                          </a:solidFill>
                          <a:latin typeface="Arial" charset="0"/>
                          <a:ea typeface="ＭＳ Ｐゴシック" charset="0"/>
                        </a:rPr>
                        <a:t>            Improve:</a:t>
                      </a:r>
                      <a:r>
                        <a:rPr lang="en-US" altLang="ja-JP" sz="2800" b="0" baseline="0" dirty="0" smtClean="0">
                          <a:solidFill>
                            <a:srgbClr val="000000"/>
                          </a:solidFill>
                          <a:latin typeface="Arial" charset="0"/>
                          <a:ea typeface="ＭＳ Ｐゴシック" charset="0"/>
                        </a:rPr>
                        <a:t>    </a:t>
                      </a:r>
                      <a:r>
                        <a:rPr lang="en-US" sz="2800" b="0" baseline="0" dirty="0" smtClean="0">
                          <a:solidFill>
                            <a:srgbClr val="000000"/>
                          </a:solidFill>
                          <a:latin typeface="Arial" charset="0"/>
                          <a:ea typeface="ＭＳ Ｐゴシック" charset="0"/>
                        </a:rPr>
                        <a:t>“</a:t>
                      </a:r>
                      <a:r>
                        <a:rPr lang="en-US" sz="2800" b="0" baseline="0" dirty="0" smtClean="0">
                          <a:solidFill>
                            <a:srgbClr val="7030A0"/>
                          </a:solidFill>
                          <a:latin typeface="Arial" charset="0"/>
                          <a:ea typeface="ＭＳ Ｐゴシック" charset="0"/>
                        </a:rPr>
                        <a:t>I noticed you used some complex language…”</a:t>
                      </a:r>
                      <a:endParaRPr lang="en-US" sz="2800" b="0" dirty="0" smtClean="0">
                        <a:solidFill>
                          <a:srgbClr val="7030A0"/>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rgbClr val="000000"/>
                        </a:solidFill>
                        <a:latin typeface="Arial" charset="0"/>
                        <a:ea typeface="ＭＳ Ｐゴシック" charset="0"/>
                      </a:endParaRPr>
                    </a:p>
                    <a:p>
                      <a:r>
                        <a:rPr lang="en-US" sz="2800" b="0" dirty="0">
                          <a:solidFill>
                            <a:srgbClr val="000000"/>
                          </a:solidFill>
                        </a:rPr>
                        <a:t>WHY: </a:t>
                      </a:r>
                      <a:r>
                        <a:rPr lang="en-US" sz="2800" b="0" dirty="0">
                          <a:solidFill>
                            <a:srgbClr val="7030A0"/>
                          </a:solidFill>
                        </a:rPr>
                        <a:t>“It’s important to correct</a:t>
                      </a:r>
                      <a:r>
                        <a:rPr lang="en-US" sz="2800" b="0" baseline="0" dirty="0">
                          <a:solidFill>
                            <a:srgbClr val="7030A0"/>
                          </a:solidFill>
                        </a:rPr>
                        <a:t> this </a:t>
                      </a:r>
                      <a:r>
                        <a:rPr lang="en-US" sz="2800" b="0" baseline="0" dirty="0" smtClean="0">
                          <a:solidFill>
                            <a:srgbClr val="7030A0"/>
                          </a:solidFill>
                        </a:rPr>
                        <a:t>so our patients fully understand </a:t>
                      </a:r>
                    </a:p>
                    <a:p>
                      <a:r>
                        <a:rPr lang="en-US" sz="2800" b="0" baseline="0" dirty="0" smtClean="0">
                          <a:solidFill>
                            <a:srgbClr val="7030A0"/>
                          </a:solidFill>
                        </a:rPr>
                        <a:t>            the plan”</a:t>
                      </a:r>
                    </a:p>
                    <a:p>
                      <a:endParaRPr lang="en-US" altLang="ja-JP" sz="2800" b="0" baseline="0" dirty="0" smtClean="0">
                        <a:solidFill>
                          <a:srgbClr val="000000"/>
                        </a:solidFill>
                        <a:latin typeface="Arial" charset="0"/>
                        <a:ea typeface="ＭＳ Ｐゴシック"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5EE"/>
                    </a:solidFill>
                  </a:tcPr>
                </a:tc>
                <a:extLst>
                  <a:ext uri="{0D108BD9-81ED-4DB2-BD59-A6C34878D82A}">
                    <a16:rowId xmlns:a16="http://schemas.microsoft.com/office/drawing/2014/main" val="10002"/>
                  </a:ext>
                </a:extLst>
              </a:tr>
              <a:tr h="2293578">
                <a:tc>
                  <a:txBody>
                    <a:bodyPr/>
                    <a:lstStyle/>
                    <a:p>
                      <a:r>
                        <a:rPr lang="en-US" sz="4800" b="1" dirty="0">
                          <a:solidFill>
                            <a:schemeClr val="bg1"/>
                          </a:solidFill>
                        </a:rPr>
                        <a: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tc>
                  <a:txBody>
                    <a:bodyPr/>
                    <a:lstStyle/>
                    <a:p>
                      <a:r>
                        <a:rPr lang="en-US" sz="2800" b="0" dirty="0" smtClean="0">
                          <a:solidFill>
                            <a:srgbClr val="7030A0"/>
                          </a:solidFill>
                        </a:rPr>
                        <a:t>“How would you translate it into something</a:t>
                      </a:r>
                      <a:r>
                        <a:rPr lang="en-US" sz="2800" b="0" baseline="0" dirty="0" smtClean="0">
                          <a:solidFill>
                            <a:srgbClr val="7030A0"/>
                          </a:solidFill>
                        </a:rPr>
                        <a:t> simpler next time?”</a:t>
                      </a:r>
                      <a:endParaRPr lang="en-US" sz="2800" b="0" dirty="0">
                        <a:solidFill>
                          <a:srgbClr val="000000"/>
                        </a:solidFill>
                      </a:endParaRPr>
                    </a:p>
                    <a:p>
                      <a:r>
                        <a:rPr lang="en-US" sz="2800" b="0" dirty="0" smtClean="0">
                          <a:solidFill>
                            <a:srgbClr val="000000"/>
                          </a:solidFill>
                        </a:rPr>
                        <a:t>Tell: “</a:t>
                      </a:r>
                      <a:r>
                        <a:rPr lang="en-US" sz="2800" b="0" dirty="0" smtClean="0">
                          <a:solidFill>
                            <a:srgbClr val="7030A0"/>
                          </a:solidFill>
                        </a:rPr>
                        <a:t>I struggled</a:t>
                      </a:r>
                      <a:r>
                        <a:rPr lang="en-US" sz="2800" b="0" baseline="0" dirty="0" smtClean="0">
                          <a:solidFill>
                            <a:srgbClr val="7030A0"/>
                          </a:solidFill>
                        </a:rPr>
                        <a:t> </a:t>
                      </a:r>
                      <a:r>
                        <a:rPr lang="en-US" sz="2800" b="0" dirty="0" smtClean="0">
                          <a:solidFill>
                            <a:srgbClr val="7030A0"/>
                          </a:solidFill>
                        </a:rPr>
                        <a:t>using</a:t>
                      </a:r>
                      <a:r>
                        <a:rPr lang="en-US" sz="2800" b="0" baseline="0" dirty="0" smtClean="0">
                          <a:solidFill>
                            <a:srgbClr val="7030A0"/>
                          </a:solidFill>
                        </a:rPr>
                        <a:t> medical jargon with patients too and now  </a:t>
                      </a:r>
                    </a:p>
                    <a:p>
                      <a:r>
                        <a:rPr lang="en-US" sz="2800" b="0" baseline="0" dirty="0" smtClean="0">
                          <a:solidFill>
                            <a:srgbClr val="7030A0"/>
                          </a:solidFill>
                        </a:rPr>
                        <a:t>         rehearse what I’m going to say in my mind </a:t>
                      </a:r>
                      <a:r>
                        <a:rPr lang="en-US" sz="2800" b="0" baseline="0" dirty="0" err="1" smtClean="0">
                          <a:solidFill>
                            <a:srgbClr val="7030A0"/>
                          </a:solidFill>
                        </a:rPr>
                        <a:t>first..here’s</a:t>
                      </a:r>
                      <a:r>
                        <a:rPr lang="en-US" sz="2800" b="0" baseline="0" dirty="0" smtClean="0">
                          <a:solidFill>
                            <a:srgbClr val="7030A0"/>
                          </a:solidFill>
                        </a:rPr>
                        <a:t> my </a:t>
                      </a:r>
                    </a:p>
                    <a:p>
                      <a:r>
                        <a:rPr lang="en-US" sz="2800" b="0" baseline="0" dirty="0" smtClean="0">
                          <a:solidFill>
                            <a:srgbClr val="7030A0"/>
                          </a:solidFill>
                        </a:rPr>
                        <a:t>         version...”</a:t>
                      </a:r>
                      <a:endParaRPr lang="en-US" sz="2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48B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047328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University of Kentucky coach John Calipari is changing colle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549"/>
            <a:ext cx="12192000" cy="7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UK Athletic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5140776"/>
            <a:ext cx="2088884" cy="138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42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20311669">
            <a:off x="5089973" y="717119"/>
            <a:ext cx="690509" cy="24522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lumMod val="90000"/>
                </a:schemeClr>
              </a:solidFill>
            </a:endParaRPr>
          </a:p>
        </p:txBody>
      </p:sp>
      <p:cxnSp>
        <p:nvCxnSpPr>
          <p:cNvPr id="20" name="Straight Arrow Connector 19"/>
          <p:cNvCxnSpPr/>
          <p:nvPr/>
        </p:nvCxnSpPr>
        <p:spPr>
          <a:xfrm>
            <a:off x="8426538" y="1024614"/>
            <a:ext cx="1708062" cy="167672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001000" y="3791083"/>
            <a:ext cx="1514061" cy="9298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12868" y="681644"/>
            <a:ext cx="1812175" cy="822960"/>
            <a:chOff x="3212868" y="681644"/>
            <a:chExt cx="1812175" cy="822960"/>
          </a:xfrm>
        </p:grpSpPr>
        <p:sp>
          <p:nvSpPr>
            <p:cNvPr id="4" name="Rounded Rectangle 3"/>
            <p:cNvSpPr/>
            <p:nvPr/>
          </p:nvSpPr>
          <p:spPr>
            <a:xfrm>
              <a:off x="3212868" y="68164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70810" y="769958"/>
              <a:ext cx="1512916" cy="646331"/>
            </a:xfrm>
            <a:prstGeom prst="rect">
              <a:avLst/>
            </a:prstGeom>
            <a:noFill/>
          </p:spPr>
          <p:txBody>
            <a:bodyPr wrap="square" rtlCol="0">
              <a:spAutoFit/>
            </a:bodyPr>
            <a:lstStyle/>
            <a:p>
              <a:pPr algn="ctr"/>
              <a:r>
                <a:rPr lang="en-US" dirty="0"/>
                <a:t>Observe performance</a:t>
              </a:r>
            </a:p>
          </p:txBody>
        </p:sp>
      </p:grpSp>
      <p:grpSp>
        <p:nvGrpSpPr>
          <p:cNvPr id="16" name="Group 15"/>
          <p:cNvGrpSpPr/>
          <p:nvPr/>
        </p:nvGrpSpPr>
        <p:grpSpPr>
          <a:xfrm>
            <a:off x="6084917" y="4758654"/>
            <a:ext cx="1992283" cy="822960"/>
            <a:chOff x="6084917" y="4758654"/>
            <a:chExt cx="1992283" cy="822960"/>
          </a:xfrm>
        </p:grpSpPr>
        <p:sp>
          <p:nvSpPr>
            <p:cNvPr id="5" name="Rounded Rectangle 4"/>
            <p:cNvSpPr/>
            <p:nvPr/>
          </p:nvSpPr>
          <p:spPr>
            <a:xfrm>
              <a:off x="6084917" y="475865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4614" y="4839013"/>
              <a:ext cx="1982586" cy="646331"/>
            </a:xfrm>
            <a:prstGeom prst="rect">
              <a:avLst/>
            </a:prstGeom>
            <a:noFill/>
          </p:spPr>
          <p:txBody>
            <a:bodyPr wrap="square" rtlCol="0">
              <a:spAutoFit/>
            </a:bodyPr>
            <a:lstStyle/>
            <a:p>
              <a:pPr algn="ctr"/>
              <a:r>
                <a:rPr lang="en-US" dirty="0"/>
                <a:t>Coach’s Assessment</a:t>
              </a:r>
            </a:p>
          </p:txBody>
        </p:sp>
      </p:grpSp>
      <p:grpSp>
        <p:nvGrpSpPr>
          <p:cNvPr id="17" name="Group 16"/>
          <p:cNvGrpSpPr/>
          <p:nvPr/>
        </p:nvGrpSpPr>
        <p:grpSpPr>
          <a:xfrm>
            <a:off x="5845413" y="178108"/>
            <a:ext cx="2690921" cy="1069511"/>
            <a:chOff x="5845413" y="178108"/>
            <a:chExt cx="2690921" cy="1069511"/>
          </a:xfrm>
        </p:grpSpPr>
        <p:sp>
          <p:nvSpPr>
            <p:cNvPr id="9" name="Flowchart: Preparation 8"/>
            <p:cNvSpPr/>
            <p:nvPr/>
          </p:nvSpPr>
          <p:spPr>
            <a:xfrm>
              <a:off x="5845413" y="178108"/>
              <a:ext cx="2690921" cy="1069511"/>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12741" y="372329"/>
              <a:ext cx="1781696" cy="707886"/>
            </a:xfrm>
            <a:prstGeom prst="rect">
              <a:avLst/>
            </a:prstGeom>
            <a:noFill/>
          </p:spPr>
          <p:txBody>
            <a:bodyPr wrap="square" rtlCol="0">
              <a:spAutoFit/>
            </a:bodyPr>
            <a:lstStyle/>
            <a:p>
              <a:pPr algn="ctr"/>
              <a:r>
                <a:rPr lang="en-US" sz="2000" dirty="0"/>
                <a:t>Learning objectives</a:t>
              </a:r>
            </a:p>
          </p:txBody>
        </p:sp>
      </p:grpSp>
      <p:grpSp>
        <p:nvGrpSpPr>
          <p:cNvPr id="6" name="Group 5"/>
          <p:cNvGrpSpPr/>
          <p:nvPr/>
        </p:nvGrpSpPr>
        <p:grpSpPr>
          <a:xfrm>
            <a:off x="9515061" y="2819400"/>
            <a:ext cx="1849582" cy="1044633"/>
            <a:chOff x="8600209" y="2537825"/>
            <a:chExt cx="1849582" cy="1044633"/>
          </a:xfrm>
        </p:grpSpPr>
        <p:sp>
          <p:nvSpPr>
            <p:cNvPr id="10" name="Flowchart: Terminator 9"/>
            <p:cNvSpPr/>
            <p:nvPr/>
          </p:nvSpPr>
          <p:spPr>
            <a:xfrm>
              <a:off x="8600209" y="2537825"/>
              <a:ext cx="1849582" cy="1044633"/>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736103" y="2677717"/>
              <a:ext cx="1642331" cy="707886"/>
            </a:xfrm>
            <a:prstGeom prst="rect">
              <a:avLst/>
            </a:prstGeom>
            <a:noFill/>
          </p:spPr>
          <p:txBody>
            <a:bodyPr wrap="square" rtlCol="0">
              <a:spAutoFit/>
            </a:bodyPr>
            <a:lstStyle/>
            <a:p>
              <a:pPr algn="ctr"/>
              <a:r>
                <a:rPr lang="en-US" sz="2000" dirty="0"/>
                <a:t>Summative </a:t>
              </a:r>
              <a:r>
                <a:rPr lang="en-US" sz="2000" dirty="0" smtClean="0"/>
                <a:t>Feedback</a:t>
              </a:r>
              <a:endParaRPr lang="en-US" sz="2000" dirty="0"/>
            </a:p>
          </p:txBody>
        </p:sp>
      </p:grpSp>
      <p:grpSp>
        <p:nvGrpSpPr>
          <p:cNvPr id="15" name="Group 14"/>
          <p:cNvGrpSpPr/>
          <p:nvPr/>
        </p:nvGrpSpPr>
        <p:grpSpPr>
          <a:xfrm>
            <a:off x="618989" y="4662384"/>
            <a:ext cx="1812175" cy="822960"/>
            <a:chOff x="618989" y="4662384"/>
            <a:chExt cx="1812175" cy="822960"/>
          </a:xfrm>
        </p:grpSpPr>
        <p:sp>
          <p:nvSpPr>
            <p:cNvPr id="8" name="Rounded Rectangle 7"/>
            <p:cNvSpPr/>
            <p:nvPr/>
          </p:nvSpPr>
          <p:spPr>
            <a:xfrm>
              <a:off x="618989" y="466238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6025" y="4750697"/>
              <a:ext cx="1438102" cy="646331"/>
            </a:xfrm>
            <a:prstGeom prst="rect">
              <a:avLst/>
            </a:prstGeom>
            <a:noFill/>
          </p:spPr>
          <p:txBody>
            <a:bodyPr wrap="square" rtlCol="0">
              <a:spAutoFit/>
            </a:bodyPr>
            <a:lstStyle/>
            <a:p>
              <a:pPr algn="ctr"/>
              <a:r>
                <a:rPr lang="en-US" b="1" dirty="0"/>
                <a:t>Formative</a:t>
              </a:r>
              <a:r>
                <a:rPr lang="en-US" dirty="0"/>
                <a:t> Feedback</a:t>
              </a:r>
            </a:p>
          </p:txBody>
        </p:sp>
      </p:grpSp>
      <p:grpSp>
        <p:nvGrpSpPr>
          <p:cNvPr id="13" name="Group 12"/>
          <p:cNvGrpSpPr/>
          <p:nvPr/>
        </p:nvGrpSpPr>
        <p:grpSpPr>
          <a:xfrm>
            <a:off x="2362655" y="2633333"/>
            <a:ext cx="3327406" cy="1804694"/>
            <a:chOff x="2362655" y="2633333"/>
            <a:chExt cx="3327406" cy="1804694"/>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t>Learning climate</a:t>
              </a:r>
            </a:p>
            <a:p>
              <a:pPr algn="ctr"/>
              <a:r>
                <a:rPr lang="en-US" sz="2400" dirty="0"/>
                <a:t>Clinical credibility</a:t>
              </a:r>
            </a:p>
            <a:p>
              <a:pPr algn="ctr"/>
              <a:r>
                <a:rPr lang="en-US" sz="2400" dirty="0"/>
                <a:t>Trust</a:t>
              </a:r>
            </a:p>
          </p:txBody>
        </p:sp>
      </p:grpSp>
      <p:sp>
        <p:nvSpPr>
          <p:cNvPr id="3" name="TextBox 2"/>
          <p:cNvSpPr txBox="1"/>
          <p:nvPr/>
        </p:nvSpPr>
        <p:spPr>
          <a:xfrm>
            <a:off x="8077200" y="5135617"/>
            <a:ext cx="3587917" cy="1200329"/>
          </a:xfrm>
          <a:prstGeom prst="rect">
            <a:avLst/>
          </a:prstGeom>
          <a:noFill/>
          <a:ln>
            <a:solidFill>
              <a:schemeClr val="tx1"/>
            </a:solidFill>
          </a:ln>
        </p:spPr>
        <p:txBody>
          <a:bodyPr wrap="square" rtlCol="0">
            <a:spAutoFit/>
          </a:bodyPr>
          <a:lstStyle/>
          <a:p>
            <a:pPr algn="ctr"/>
            <a:r>
              <a:rPr lang="en-US" sz="3600" dirty="0"/>
              <a:t>The Clinical Coaching Cycle</a:t>
            </a:r>
          </a:p>
        </p:txBody>
      </p:sp>
      <p:sp>
        <p:nvSpPr>
          <p:cNvPr id="19" name="Down Arrow 18"/>
          <p:cNvSpPr/>
          <p:nvPr/>
        </p:nvSpPr>
        <p:spPr>
          <a:xfrm rot="19712487">
            <a:off x="5765295" y="1263315"/>
            <a:ext cx="602953" cy="36609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5400000">
            <a:off x="3827508" y="3755377"/>
            <a:ext cx="602953" cy="26955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2929002">
            <a:off x="1731883" y="1254814"/>
            <a:ext cx="683534" cy="360225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504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2050" name="Picture 2" descr="Rick Stansbury Named 15th Hilltopper Head Men's Basketball Coa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299" y="0"/>
            <a:ext cx="13715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16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Practice the Skill</a:t>
            </a:r>
          </a:p>
        </p:txBody>
      </p:sp>
      <p:sp>
        <p:nvSpPr>
          <p:cNvPr id="6" name="Rectangle 5"/>
          <p:cNvSpPr/>
          <p:nvPr/>
        </p:nvSpPr>
        <p:spPr>
          <a:xfrm>
            <a:off x="609600" y="1219200"/>
            <a:ext cx="3810000" cy="1143000"/>
          </a:xfrm>
          <a:prstGeom prst="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400" dirty="0"/>
              <a:t>Will the learner get enough practice with this in usual setting?</a:t>
            </a:r>
          </a:p>
        </p:txBody>
      </p:sp>
      <p:sp>
        <p:nvSpPr>
          <p:cNvPr id="7" name="Right Arrow 6"/>
          <p:cNvSpPr/>
          <p:nvPr/>
        </p:nvSpPr>
        <p:spPr>
          <a:xfrm>
            <a:off x="4572000" y="1752599"/>
            <a:ext cx="1219200" cy="30926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72000" y="1371600"/>
            <a:ext cx="1143000" cy="461665"/>
          </a:xfrm>
          <a:prstGeom prst="rect">
            <a:avLst/>
          </a:prstGeom>
          <a:noFill/>
        </p:spPr>
        <p:txBody>
          <a:bodyPr wrap="square" rtlCol="0">
            <a:spAutoFit/>
          </a:bodyPr>
          <a:lstStyle/>
          <a:p>
            <a:pPr algn="ctr"/>
            <a:r>
              <a:rPr lang="en-US" sz="2400" dirty="0"/>
              <a:t>NO</a:t>
            </a:r>
          </a:p>
        </p:txBody>
      </p:sp>
      <p:sp>
        <p:nvSpPr>
          <p:cNvPr id="10" name="Rectangle 9"/>
          <p:cNvSpPr/>
          <p:nvPr/>
        </p:nvSpPr>
        <p:spPr>
          <a:xfrm>
            <a:off x="6019800" y="1295400"/>
            <a:ext cx="3581400" cy="1143000"/>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Create practice opportunities</a:t>
            </a:r>
          </a:p>
        </p:txBody>
      </p:sp>
      <p:sp>
        <p:nvSpPr>
          <p:cNvPr id="11" name="Right Arrow 10"/>
          <p:cNvSpPr/>
          <p:nvPr/>
        </p:nvSpPr>
        <p:spPr>
          <a:xfrm rot="5400000">
            <a:off x="838200" y="3770523"/>
            <a:ext cx="3124200" cy="381000"/>
          </a:xfrm>
          <a:prstGeom prst="right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361501" y="3510375"/>
            <a:ext cx="924499" cy="461665"/>
          </a:xfrm>
          <a:prstGeom prst="rect">
            <a:avLst/>
          </a:prstGeom>
          <a:noFill/>
        </p:spPr>
        <p:txBody>
          <a:bodyPr wrap="square" rtlCol="0">
            <a:spAutoFit/>
          </a:bodyPr>
          <a:lstStyle/>
          <a:p>
            <a:r>
              <a:rPr lang="en-US" sz="2400" dirty="0"/>
              <a:t>YES</a:t>
            </a:r>
          </a:p>
        </p:txBody>
      </p:sp>
      <p:sp>
        <p:nvSpPr>
          <p:cNvPr id="13" name="Down Arrow 12"/>
          <p:cNvSpPr/>
          <p:nvPr/>
        </p:nvSpPr>
        <p:spPr>
          <a:xfrm>
            <a:off x="6622055" y="2506795"/>
            <a:ext cx="381000" cy="1003580"/>
          </a:xfrm>
          <a:prstGeom prst="down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8610600" y="2476500"/>
            <a:ext cx="381000" cy="1066800"/>
          </a:xfrm>
          <a:prstGeom prst="down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657600" y="3581400"/>
            <a:ext cx="3581400" cy="1295400"/>
          </a:xfrm>
          <a:prstGeom prst="rect">
            <a:avLst/>
          </a:prstGeom>
          <a:solidFill>
            <a:srgbClr val="5577A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Selective assignments</a:t>
            </a:r>
          </a:p>
        </p:txBody>
      </p:sp>
      <p:sp>
        <p:nvSpPr>
          <p:cNvPr id="18" name="Rectangle 17"/>
          <p:cNvSpPr/>
          <p:nvPr/>
        </p:nvSpPr>
        <p:spPr>
          <a:xfrm>
            <a:off x="8610600" y="3581400"/>
            <a:ext cx="3200400" cy="1295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r>
              <a:rPr lang="en-US" sz="2400" dirty="0"/>
              <a:t>Simulated practice</a:t>
            </a:r>
          </a:p>
          <a:p>
            <a:pPr algn="ctr"/>
            <a:endParaRPr lang="en-US" dirty="0"/>
          </a:p>
        </p:txBody>
      </p:sp>
      <p:sp>
        <p:nvSpPr>
          <p:cNvPr id="20" name="Rectangle 19"/>
          <p:cNvSpPr/>
          <p:nvPr/>
        </p:nvSpPr>
        <p:spPr>
          <a:xfrm>
            <a:off x="914400" y="5562600"/>
            <a:ext cx="10287000" cy="914400"/>
          </a:xfrm>
          <a:prstGeom prst="rect">
            <a:avLst/>
          </a:prstGeom>
          <a:solidFill>
            <a:srgbClr val="062CE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Prompt self-reflection, Give feedback, Maintain motivation</a:t>
            </a:r>
          </a:p>
        </p:txBody>
      </p:sp>
      <p:sp>
        <p:nvSpPr>
          <p:cNvPr id="21" name="Down Arrow 20"/>
          <p:cNvSpPr/>
          <p:nvPr/>
        </p:nvSpPr>
        <p:spPr>
          <a:xfrm>
            <a:off x="5181601" y="4876800"/>
            <a:ext cx="381000" cy="685800"/>
          </a:xfrm>
          <a:prstGeom prst="down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10134600" y="4876800"/>
            <a:ext cx="381000" cy="685800"/>
          </a:xfrm>
          <a:prstGeom prst="downArrow">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89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Practice the Skill</a:t>
            </a:r>
            <a:endParaRPr lang="en-US" dirty="0"/>
          </a:p>
        </p:txBody>
      </p:sp>
      <p:sp>
        <p:nvSpPr>
          <p:cNvPr id="5" name="Content Placeholder 4"/>
          <p:cNvSpPr>
            <a:spLocks noGrp="1"/>
          </p:cNvSpPr>
          <p:nvPr>
            <p:ph idx="1"/>
          </p:nvPr>
        </p:nvSpPr>
        <p:spPr/>
        <p:txBody>
          <a:bodyPr/>
          <a:lstStyle/>
          <a:p>
            <a:r>
              <a:rPr lang="en-US" dirty="0" smtClean="0"/>
              <a:t>Enough practice in usual clinical setting?</a:t>
            </a:r>
          </a:p>
          <a:p>
            <a:pPr lvl="1"/>
            <a:r>
              <a:rPr lang="en-US" dirty="0" smtClean="0"/>
              <a:t>Yes: then, follow-up with continued coaching</a:t>
            </a:r>
          </a:p>
          <a:p>
            <a:pPr lvl="1"/>
            <a:endParaRPr lang="en-US" dirty="0"/>
          </a:p>
          <a:p>
            <a:pPr lvl="1"/>
            <a:r>
              <a:rPr lang="en-US" dirty="0" smtClean="0"/>
              <a:t>No: then, create practice opportunities </a:t>
            </a:r>
          </a:p>
          <a:p>
            <a:pPr lvl="2"/>
            <a:r>
              <a:rPr lang="en-US" sz="2800" dirty="0" smtClean="0"/>
              <a:t>Simulate a patient</a:t>
            </a:r>
          </a:p>
          <a:p>
            <a:pPr lvl="2"/>
            <a:r>
              <a:rPr lang="en-US" sz="2800" dirty="0" smtClean="0"/>
              <a:t>Create an assignment</a:t>
            </a:r>
          </a:p>
          <a:p>
            <a:pPr lvl="2"/>
            <a:endParaRPr lang="en-US" sz="2800" dirty="0"/>
          </a:p>
          <a:p>
            <a:r>
              <a:rPr lang="en-US" sz="4400" dirty="0" smtClean="0"/>
              <a:t>Self reflection, feedback, motivation </a:t>
            </a:r>
          </a:p>
        </p:txBody>
      </p:sp>
    </p:spTree>
    <p:extLst>
      <p:ext uri="{BB962C8B-B14F-4D97-AF65-F5344CB8AC3E}">
        <p14:creationId xmlns:p14="http://schemas.microsoft.com/office/powerpoint/2010/main" val="1533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4" name="Rounded Rectangle 3"/>
          <p:cNvSpPr/>
          <p:nvPr/>
        </p:nvSpPr>
        <p:spPr>
          <a:xfrm>
            <a:off x="3212868" y="68164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084917" y="475865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8989" y="466238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eparation 8"/>
          <p:cNvSpPr/>
          <p:nvPr/>
        </p:nvSpPr>
        <p:spPr>
          <a:xfrm>
            <a:off x="5845413" y="178108"/>
            <a:ext cx="2690921" cy="1069511"/>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p:cNvSpPr/>
          <p:nvPr/>
        </p:nvSpPr>
        <p:spPr>
          <a:xfrm>
            <a:off x="7921053" y="2884201"/>
            <a:ext cx="1849582" cy="1044633"/>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20311669">
            <a:off x="5089973" y="717119"/>
            <a:ext cx="690509" cy="24522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lumMod val="90000"/>
                </a:schemeClr>
              </a:solidFill>
            </a:endParaRPr>
          </a:p>
        </p:txBody>
      </p:sp>
      <p:cxnSp>
        <p:nvCxnSpPr>
          <p:cNvPr id="20" name="Straight Arrow Connector 19"/>
          <p:cNvCxnSpPr/>
          <p:nvPr/>
        </p:nvCxnSpPr>
        <p:spPr>
          <a:xfrm>
            <a:off x="7699380" y="1247619"/>
            <a:ext cx="1444620" cy="1548054"/>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531331" y="3928834"/>
            <a:ext cx="545869" cy="8242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70810" y="769958"/>
            <a:ext cx="1512916" cy="646331"/>
          </a:xfrm>
          <a:prstGeom prst="rect">
            <a:avLst/>
          </a:prstGeom>
          <a:noFill/>
        </p:spPr>
        <p:txBody>
          <a:bodyPr wrap="square" rtlCol="0">
            <a:spAutoFit/>
          </a:bodyPr>
          <a:lstStyle/>
          <a:p>
            <a:pPr algn="ctr"/>
            <a:r>
              <a:rPr lang="en-US" dirty="0"/>
              <a:t>Observe performance</a:t>
            </a:r>
          </a:p>
        </p:txBody>
      </p:sp>
      <p:sp>
        <p:nvSpPr>
          <p:cNvPr id="28" name="TextBox 27"/>
          <p:cNvSpPr txBox="1"/>
          <p:nvPr/>
        </p:nvSpPr>
        <p:spPr>
          <a:xfrm>
            <a:off x="6094614" y="4839013"/>
            <a:ext cx="1982586" cy="646331"/>
          </a:xfrm>
          <a:prstGeom prst="rect">
            <a:avLst/>
          </a:prstGeom>
          <a:noFill/>
        </p:spPr>
        <p:txBody>
          <a:bodyPr wrap="square" rtlCol="0">
            <a:spAutoFit/>
          </a:bodyPr>
          <a:lstStyle/>
          <a:p>
            <a:pPr algn="ctr"/>
            <a:r>
              <a:rPr lang="en-US" dirty="0"/>
              <a:t>Coach’s Assessment</a:t>
            </a:r>
          </a:p>
        </p:txBody>
      </p:sp>
      <p:sp>
        <p:nvSpPr>
          <p:cNvPr id="29" name="TextBox 28"/>
          <p:cNvSpPr txBox="1"/>
          <p:nvPr/>
        </p:nvSpPr>
        <p:spPr>
          <a:xfrm>
            <a:off x="6312741" y="372329"/>
            <a:ext cx="1781696" cy="707886"/>
          </a:xfrm>
          <a:prstGeom prst="rect">
            <a:avLst/>
          </a:prstGeom>
          <a:noFill/>
        </p:spPr>
        <p:txBody>
          <a:bodyPr wrap="square" rtlCol="0">
            <a:spAutoFit/>
          </a:bodyPr>
          <a:lstStyle/>
          <a:p>
            <a:pPr algn="ctr"/>
            <a:r>
              <a:rPr lang="en-US" sz="2000" dirty="0"/>
              <a:t>Learning objectives</a:t>
            </a:r>
          </a:p>
        </p:txBody>
      </p:sp>
      <p:sp>
        <p:nvSpPr>
          <p:cNvPr id="30" name="TextBox 29"/>
          <p:cNvSpPr txBox="1"/>
          <p:nvPr/>
        </p:nvSpPr>
        <p:spPr>
          <a:xfrm>
            <a:off x="8094437" y="3052574"/>
            <a:ext cx="1642331" cy="707886"/>
          </a:xfrm>
          <a:prstGeom prst="rect">
            <a:avLst/>
          </a:prstGeom>
          <a:noFill/>
        </p:spPr>
        <p:txBody>
          <a:bodyPr wrap="square" rtlCol="0">
            <a:spAutoFit/>
          </a:bodyPr>
          <a:lstStyle/>
          <a:p>
            <a:pPr algn="ctr"/>
            <a:r>
              <a:rPr lang="en-US" sz="2000" dirty="0"/>
              <a:t>Summative </a:t>
            </a:r>
            <a:r>
              <a:rPr lang="en-US" sz="2000" dirty="0" smtClean="0"/>
              <a:t>Feedback</a:t>
            </a:r>
            <a:endParaRPr lang="en-US" sz="2000" dirty="0"/>
          </a:p>
        </p:txBody>
      </p:sp>
      <p:sp>
        <p:nvSpPr>
          <p:cNvPr id="34" name="TextBox 33"/>
          <p:cNvSpPr txBox="1"/>
          <p:nvPr/>
        </p:nvSpPr>
        <p:spPr>
          <a:xfrm>
            <a:off x="806025" y="4750697"/>
            <a:ext cx="1438102" cy="646331"/>
          </a:xfrm>
          <a:prstGeom prst="rect">
            <a:avLst/>
          </a:prstGeom>
          <a:noFill/>
        </p:spPr>
        <p:txBody>
          <a:bodyPr wrap="square" rtlCol="0">
            <a:spAutoFit/>
          </a:bodyPr>
          <a:lstStyle/>
          <a:p>
            <a:pPr algn="ctr"/>
            <a:r>
              <a:rPr lang="en-US" b="1" dirty="0"/>
              <a:t>Formative</a:t>
            </a:r>
            <a:r>
              <a:rPr lang="en-US" dirty="0"/>
              <a:t> Feedback</a:t>
            </a:r>
          </a:p>
        </p:txBody>
      </p:sp>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t>Learning climate</a:t>
            </a:r>
          </a:p>
          <a:p>
            <a:pPr algn="ctr"/>
            <a:r>
              <a:rPr lang="en-US" sz="2400" dirty="0"/>
              <a:t>Clinical credibility</a:t>
            </a:r>
          </a:p>
          <a:p>
            <a:pPr algn="ctr"/>
            <a:r>
              <a:rPr lang="en-US" sz="2400" dirty="0"/>
              <a:t>Trust</a:t>
            </a:r>
          </a:p>
        </p:txBody>
      </p:sp>
      <p:sp>
        <p:nvSpPr>
          <p:cNvPr id="3" name="TextBox 2"/>
          <p:cNvSpPr txBox="1"/>
          <p:nvPr/>
        </p:nvSpPr>
        <p:spPr>
          <a:xfrm>
            <a:off x="8077200" y="5135617"/>
            <a:ext cx="3587917" cy="1200329"/>
          </a:xfrm>
          <a:prstGeom prst="rect">
            <a:avLst/>
          </a:prstGeom>
          <a:noFill/>
          <a:ln>
            <a:solidFill>
              <a:schemeClr val="tx1"/>
            </a:solidFill>
          </a:ln>
        </p:spPr>
        <p:txBody>
          <a:bodyPr wrap="square" rtlCol="0">
            <a:spAutoFit/>
          </a:bodyPr>
          <a:lstStyle/>
          <a:p>
            <a:pPr algn="ctr"/>
            <a:r>
              <a:rPr lang="en-US" sz="3600" dirty="0"/>
              <a:t>The Clinical Coaching Cycle</a:t>
            </a:r>
          </a:p>
        </p:txBody>
      </p:sp>
      <p:sp>
        <p:nvSpPr>
          <p:cNvPr id="19" name="Down Arrow 18"/>
          <p:cNvSpPr/>
          <p:nvPr/>
        </p:nvSpPr>
        <p:spPr>
          <a:xfrm rot="19712487">
            <a:off x="5765295" y="1263315"/>
            <a:ext cx="602953" cy="36609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5400000">
            <a:off x="3827508" y="3755377"/>
            <a:ext cx="602953" cy="26955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2929002">
            <a:off x="1731883" y="1254814"/>
            <a:ext cx="683534" cy="360225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799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Commit</a:t>
            </a:r>
          </a:p>
        </p:txBody>
      </p:sp>
      <p:sp>
        <p:nvSpPr>
          <p:cNvPr id="5" name="Content Placeholder 4"/>
          <p:cNvSpPr>
            <a:spLocks noGrp="1"/>
          </p:cNvSpPr>
          <p:nvPr>
            <p:ph idx="1"/>
          </p:nvPr>
        </p:nvSpPr>
        <p:spPr>
          <a:xfrm>
            <a:off x="609600" y="2057400"/>
            <a:ext cx="10972800" cy="3763963"/>
          </a:xfrm>
        </p:spPr>
        <p:txBody>
          <a:bodyPr/>
          <a:lstStyle/>
          <a:p>
            <a:pPr marL="0" indent="0">
              <a:buNone/>
            </a:pPr>
            <a:r>
              <a:rPr lang="en-US" dirty="0"/>
              <a:t>What coaching skill will you focus on next time you work with a learner?</a:t>
            </a:r>
          </a:p>
          <a:p>
            <a:pPr marL="0" indent="0">
              <a:buNone/>
            </a:pPr>
            <a:endParaRPr lang="en-US" dirty="0"/>
          </a:p>
          <a:p>
            <a:pPr marL="0" indent="0">
              <a:buNone/>
            </a:pPr>
            <a:r>
              <a:rPr lang="en-US" dirty="0"/>
              <a:t>What will you do differently?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6956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35" r="12638"/>
          <a:stretch/>
        </p:blipFill>
        <p:spPr>
          <a:xfrm>
            <a:off x="0" y="0"/>
            <a:ext cx="12192000" cy="6873240"/>
          </a:xfrm>
          <a:prstGeom prst="rect">
            <a:avLst/>
          </a:prstGeom>
        </p:spPr>
      </p:pic>
    </p:spTree>
    <p:extLst>
      <p:ext uri="{BB962C8B-B14F-4D97-AF65-F5344CB8AC3E}">
        <p14:creationId xmlns:p14="http://schemas.microsoft.com/office/powerpoint/2010/main" val="76894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62655" y="2633333"/>
            <a:ext cx="3327406" cy="1804694"/>
            <a:chOff x="2362655" y="2633333"/>
            <a:chExt cx="3327406" cy="1804694"/>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solidFill>
                    <a:srgbClr val="FFFF00"/>
                  </a:solidFill>
                </a:rPr>
                <a:t>Learning climate</a:t>
              </a:r>
            </a:p>
            <a:p>
              <a:pPr algn="ctr"/>
              <a:r>
                <a:rPr lang="en-US" sz="2400" dirty="0">
                  <a:solidFill>
                    <a:srgbClr val="FFFF00"/>
                  </a:solidFill>
                </a:rPr>
                <a:t>Clinical credibility</a:t>
              </a:r>
            </a:p>
            <a:p>
              <a:pPr algn="ctr"/>
              <a:r>
                <a:rPr lang="en-US" sz="2400" dirty="0">
                  <a:solidFill>
                    <a:srgbClr val="FFFF00"/>
                  </a:solidFill>
                </a:rPr>
                <a:t>Trust</a:t>
              </a:r>
            </a:p>
          </p:txBody>
        </p:sp>
      </p:grpSp>
    </p:spTree>
    <p:extLst>
      <p:ext uri="{BB962C8B-B14F-4D97-AF65-F5344CB8AC3E}">
        <p14:creationId xmlns:p14="http://schemas.microsoft.com/office/powerpoint/2010/main" val="866181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845413" y="178108"/>
            <a:ext cx="2690921" cy="1069511"/>
            <a:chOff x="5845413" y="178108"/>
            <a:chExt cx="2690921" cy="1069511"/>
          </a:xfrm>
        </p:grpSpPr>
        <p:sp>
          <p:nvSpPr>
            <p:cNvPr id="9" name="Flowchart: Preparation 8"/>
            <p:cNvSpPr/>
            <p:nvPr/>
          </p:nvSpPr>
          <p:spPr>
            <a:xfrm>
              <a:off x="5845413" y="178108"/>
              <a:ext cx="2690921" cy="1069511"/>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12741" y="372329"/>
              <a:ext cx="1781696" cy="707886"/>
            </a:xfrm>
            <a:prstGeom prst="rect">
              <a:avLst/>
            </a:prstGeom>
            <a:noFill/>
          </p:spPr>
          <p:txBody>
            <a:bodyPr wrap="square" rtlCol="0">
              <a:spAutoFit/>
            </a:bodyPr>
            <a:lstStyle/>
            <a:p>
              <a:pPr algn="ctr"/>
              <a:r>
                <a:rPr lang="en-US" sz="2000" dirty="0">
                  <a:solidFill>
                    <a:srgbClr val="FFFF00"/>
                  </a:solidFill>
                </a:rPr>
                <a:t>Learning objectives</a:t>
              </a:r>
            </a:p>
          </p:txBody>
        </p:sp>
      </p:grpSp>
      <p:grpSp>
        <p:nvGrpSpPr>
          <p:cNvPr id="13" name="Group 12"/>
          <p:cNvGrpSpPr/>
          <p:nvPr/>
        </p:nvGrpSpPr>
        <p:grpSpPr>
          <a:xfrm>
            <a:off x="2362655" y="2633333"/>
            <a:ext cx="3327406" cy="1804694"/>
            <a:chOff x="2362655" y="2633333"/>
            <a:chExt cx="3327406" cy="1804694"/>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t>Learning climate</a:t>
              </a:r>
            </a:p>
            <a:p>
              <a:pPr algn="ctr"/>
              <a:r>
                <a:rPr lang="en-US" sz="2400" dirty="0"/>
                <a:t>Clinical credibility</a:t>
              </a:r>
            </a:p>
            <a:p>
              <a:pPr algn="ctr"/>
              <a:r>
                <a:rPr lang="en-US" sz="2400" dirty="0"/>
                <a:t>Trust</a:t>
              </a:r>
            </a:p>
          </p:txBody>
        </p:sp>
      </p:grpSp>
    </p:spTree>
    <p:extLst>
      <p:ext uri="{BB962C8B-B14F-4D97-AF65-F5344CB8AC3E}">
        <p14:creationId xmlns:p14="http://schemas.microsoft.com/office/powerpoint/2010/main" val="2193670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20311669">
            <a:off x="5089973" y="717119"/>
            <a:ext cx="690509" cy="24522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lumMod val="90000"/>
                </a:schemeClr>
              </a:solidFill>
            </a:endParaRPr>
          </a:p>
        </p:txBody>
      </p:sp>
      <p:grpSp>
        <p:nvGrpSpPr>
          <p:cNvPr id="14" name="Group 13"/>
          <p:cNvGrpSpPr/>
          <p:nvPr/>
        </p:nvGrpSpPr>
        <p:grpSpPr>
          <a:xfrm>
            <a:off x="3212868" y="681644"/>
            <a:ext cx="1812175" cy="822960"/>
            <a:chOff x="3212868" y="681644"/>
            <a:chExt cx="1812175" cy="822960"/>
          </a:xfrm>
        </p:grpSpPr>
        <p:sp>
          <p:nvSpPr>
            <p:cNvPr id="4" name="Rounded Rectangle 3"/>
            <p:cNvSpPr/>
            <p:nvPr/>
          </p:nvSpPr>
          <p:spPr>
            <a:xfrm>
              <a:off x="3212868" y="681644"/>
              <a:ext cx="1812175" cy="8229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70810" y="769958"/>
              <a:ext cx="1512916" cy="646331"/>
            </a:xfrm>
            <a:prstGeom prst="rect">
              <a:avLst/>
            </a:prstGeom>
            <a:noFill/>
          </p:spPr>
          <p:txBody>
            <a:bodyPr wrap="square" rtlCol="0">
              <a:spAutoFit/>
            </a:bodyPr>
            <a:lstStyle/>
            <a:p>
              <a:pPr algn="ctr"/>
              <a:r>
                <a:rPr lang="en-US" dirty="0">
                  <a:solidFill>
                    <a:srgbClr val="FFFF00"/>
                  </a:solidFill>
                </a:rPr>
                <a:t>Observe performance</a:t>
              </a:r>
            </a:p>
          </p:txBody>
        </p:sp>
      </p:grpSp>
      <p:grpSp>
        <p:nvGrpSpPr>
          <p:cNvPr id="17" name="Group 16"/>
          <p:cNvGrpSpPr/>
          <p:nvPr/>
        </p:nvGrpSpPr>
        <p:grpSpPr>
          <a:xfrm>
            <a:off x="5845413" y="178108"/>
            <a:ext cx="2690921" cy="1069511"/>
            <a:chOff x="5845413" y="178108"/>
            <a:chExt cx="2690921" cy="1069511"/>
          </a:xfrm>
        </p:grpSpPr>
        <p:sp>
          <p:nvSpPr>
            <p:cNvPr id="9" name="Flowchart: Preparation 8"/>
            <p:cNvSpPr/>
            <p:nvPr/>
          </p:nvSpPr>
          <p:spPr>
            <a:xfrm>
              <a:off x="5845413" y="178108"/>
              <a:ext cx="2690921" cy="1069511"/>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12741" y="372329"/>
              <a:ext cx="1781696" cy="707886"/>
            </a:xfrm>
            <a:prstGeom prst="rect">
              <a:avLst/>
            </a:prstGeom>
            <a:noFill/>
          </p:spPr>
          <p:txBody>
            <a:bodyPr wrap="square" rtlCol="0">
              <a:spAutoFit/>
            </a:bodyPr>
            <a:lstStyle/>
            <a:p>
              <a:pPr algn="ctr"/>
              <a:r>
                <a:rPr lang="en-US" sz="2000" dirty="0"/>
                <a:t>Learning objectives</a:t>
              </a:r>
            </a:p>
          </p:txBody>
        </p:sp>
      </p:grpSp>
      <p:grpSp>
        <p:nvGrpSpPr>
          <p:cNvPr id="13" name="Group 12"/>
          <p:cNvGrpSpPr/>
          <p:nvPr/>
        </p:nvGrpSpPr>
        <p:grpSpPr>
          <a:xfrm>
            <a:off x="2362655" y="2633333"/>
            <a:ext cx="3327406" cy="1804694"/>
            <a:chOff x="2362655" y="2633333"/>
            <a:chExt cx="3327406" cy="1804694"/>
          </a:xfrm>
        </p:grpSpPr>
        <p:pic>
          <p:nvPicPr>
            <p:cNvPr id="2" name="Picture 1"/>
            <p:cNvPicPr>
              <a:picLocks noChangeAspect="1"/>
            </p:cNvPicPr>
            <p:nvPr/>
          </p:nvPicPr>
          <p:blipFill>
            <a:blip r:embed="rId3"/>
            <a:stretch>
              <a:fillRect/>
            </a:stretch>
          </p:blipFill>
          <p:spPr>
            <a:xfrm>
              <a:off x="2362655" y="2633333"/>
              <a:ext cx="3327406" cy="1804694"/>
            </a:xfrm>
            <a:prstGeom prst="rect">
              <a:avLst/>
            </a:prstGeom>
          </p:spPr>
        </p:pic>
        <p:sp>
          <p:nvSpPr>
            <p:cNvPr id="35" name="TextBox 34"/>
            <p:cNvSpPr txBox="1"/>
            <p:nvPr/>
          </p:nvSpPr>
          <p:spPr>
            <a:xfrm>
              <a:off x="2723388" y="2928643"/>
              <a:ext cx="2670743" cy="1200329"/>
            </a:xfrm>
            <a:prstGeom prst="rect">
              <a:avLst/>
            </a:prstGeom>
            <a:noFill/>
          </p:spPr>
          <p:txBody>
            <a:bodyPr wrap="square" rtlCol="0">
              <a:spAutoFit/>
            </a:bodyPr>
            <a:lstStyle/>
            <a:p>
              <a:pPr algn="ctr"/>
              <a:r>
                <a:rPr lang="en-US" sz="2400" dirty="0"/>
                <a:t>Learning climate</a:t>
              </a:r>
            </a:p>
            <a:p>
              <a:pPr algn="ctr"/>
              <a:r>
                <a:rPr lang="en-US" sz="2400" dirty="0"/>
                <a:t>Clinical credibility</a:t>
              </a:r>
            </a:p>
            <a:p>
              <a:pPr algn="ctr"/>
              <a:r>
                <a:rPr lang="en-US" sz="2400" dirty="0"/>
                <a:t>Trust</a:t>
              </a:r>
            </a:p>
          </p:txBody>
        </p:sp>
      </p:grpSp>
    </p:spTree>
    <p:extLst>
      <p:ext uri="{BB962C8B-B14F-4D97-AF65-F5344CB8AC3E}">
        <p14:creationId xmlns:p14="http://schemas.microsoft.com/office/powerpoint/2010/main" val="43848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Observe</a:t>
            </a:r>
            <a:endParaRPr lang="en-US" dirty="0"/>
          </a:p>
        </p:txBody>
      </p:sp>
      <p:sp>
        <p:nvSpPr>
          <p:cNvPr id="5" name="Content Placeholder 4"/>
          <p:cNvSpPr>
            <a:spLocks noGrp="1"/>
          </p:cNvSpPr>
          <p:nvPr>
            <p:ph idx="1"/>
          </p:nvPr>
        </p:nvSpPr>
        <p:spPr/>
        <p:txBody>
          <a:bodyPr/>
          <a:lstStyle/>
          <a:p>
            <a:r>
              <a:rPr lang="en-US" dirty="0"/>
              <a:t>What are you looking/listening for</a:t>
            </a:r>
            <a:r>
              <a:rPr lang="en-US" dirty="0" smtClean="0"/>
              <a:t>?</a:t>
            </a:r>
            <a:endParaRPr lang="en-US" dirty="0"/>
          </a:p>
          <a:p>
            <a:pPr marL="0" indent="0">
              <a:buNone/>
            </a:pPr>
            <a:endParaRPr lang="en-US" dirty="0"/>
          </a:p>
          <a:p>
            <a:r>
              <a:rPr lang="en-US" dirty="0"/>
              <a:t>What are the common </a:t>
            </a:r>
            <a:r>
              <a:rPr lang="en-US" dirty="0" err="1"/>
              <a:t>mis</a:t>
            </a:r>
            <a:r>
              <a:rPr lang="en-US" dirty="0"/>
              <a:t>-steps made by novices? </a:t>
            </a:r>
            <a:endParaRPr lang="en-US" dirty="0" smtClean="0"/>
          </a:p>
          <a:p>
            <a:pPr lvl="1"/>
            <a:r>
              <a:rPr lang="en-US" dirty="0" smtClean="0"/>
              <a:t>Are </a:t>
            </a:r>
            <a:r>
              <a:rPr lang="en-US" dirty="0"/>
              <a:t>they making them?</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28268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Direct vs. Indirect Observation</a:t>
            </a:r>
          </a:p>
        </p:txBody>
      </p:sp>
      <p:sp>
        <p:nvSpPr>
          <p:cNvPr id="14" name="Content Placeholder 13"/>
          <p:cNvSpPr>
            <a:spLocks noGrp="1"/>
          </p:cNvSpPr>
          <p:nvPr>
            <p:ph sz="half" idx="1"/>
          </p:nvPr>
        </p:nvSpPr>
        <p:spPr/>
        <p:txBody>
          <a:bodyPr/>
          <a:lstStyle/>
          <a:p>
            <a:r>
              <a:rPr lang="en-US" sz="3200" dirty="0">
                <a:solidFill>
                  <a:srgbClr val="FFFF00"/>
                </a:solidFill>
              </a:rPr>
              <a:t>Direct Observation</a:t>
            </a:r>
          </a:p>
          <a:p>
            <a:pPr lvl="1"/>
            <a:r>
              <a:rPr lang="en-US" sz="2800" dirty="0"/>
              <a:t>Observes learner in patient-care environment</a:t>
            </a:r>
          </a:p>
          <a:p>
            <a:pPr lvl="2"/>
            <a:r>
              <a:rPr lang="en-US" sz="2400" dirty="0"/>
              <a:t>History taking</a:t>
            </a:r>
          </a:p>
          <a:p>
            <a:pPr lvl="2"/>
            <a:r>
              <a:rPr lang="en-US" sz="2400" dirty="0"/>
              <a:t>Physical exam</a:t>
            </a:r>
          </a:p>
          <a:p>
            <a:pPr lvl="2"/>
            <a:r>
              <a:rPr lang="en-US" sz="2400" dirty="0"/>
              <a:t>Patient discussions</a:t>
            </a:r>
          </a:p>
          <a:p>
            <a:pPr lvl="2"/>
            <a:r>
              <a:rPr lang="en-US" sz="2400" dirty="0"/>
              <a:t>Procedures</a:t>
            </a:r>
          </a:p>
        </p:txBody>
      </p:sp>
      <p:sp>
        <p:nvSpPr>
          <p:cNvPr id="15" name="Content Placeholder 14"/>
          <p:cNvSpPr>
            <a:spLocks noGrp="1"/>
          </p:cNvSpPr>
          <p:nvPr>
            <p:ph sz="half" idx="2"/>
          </p:nvPr>
        </p:nvSpPr>
        <p:spPr/>
        <p:txBody>
          <a:bodyPr/>
          <a:lstStyle/>
          <a:p>
            <a:r>
              <a:rPr lang="en-US" sz="3200" dirty="0">
                <a:solidFill>
                  <a:srgbClr val="FFFF00"/>
                </a:solidFill>
              </a:rPr>
              <a:t>Indirect Observation</a:t>
            </a:r>
          </a:p>
          <a:p>
            <a:pPr lvl="1"/>
            <a:r>
              <a:rPr lang="en-US" sz="2800" dirty="0"/>
              <a:t>Observes learner outside of patient-care environment</a:t>
            </a:r>
            <a:endParaRPr lang="en-US" sz="2800" dirty="0">
              <a:cs typeface="Arial"/>
            </a:endParaRPr>
          </a:p>
          <a:p>
            <a:pPr lvl="2"/>
            <a:r>
              <a:rPr lang="en-US" sz="2400" dirty="0"/>
              <a:t>Oral presentation*</a:t>
            </a:r>
            <a:endParaRPr lang="en-US" sz="2400" dirty="0">
              <a:cs typeface="Arial"/>
            </a:endParaRPr>
          </a:p>
          <a:p>
            <a:pPr lvl="2"/>
            <a:r>
              <a:rPr lang="en-US" sz="2400" dirty="0"/>
              <a:t>Note review</a:t>
            </a:r>
            <a:endParaRPr lang="en-US" dirty="0">
              <a:cs typeface="Arial"/>
            </a:endParaRPr>
          </a:p>
          <a:p>
            <a:pPr lvl="2"/>
            <a:endParaRPr lang="en-US" dirty="0"/>
          </a:p>
          <a:p>
            <a:pPr lvl="1"/>
            <a:endParaRPr lang="en-US" dirty="0"/>
          </a:p>
        </p:txBody>
      </p:sp>
    </p:spTree>
    <p:extLst>
      <p:ext uri="{BB962C8B-B14F-4D97-AF65-F5344CB8AC3E}">
        <p14:creationId xmlns:p14="http://schemas.microsoft.com/office/powerpoint/2010/main" val="848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 - click CLEAR butto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0&amp;quot;/&amp;gt;&amp;lt;Answer FontName=&amp;quot;Arial&amp;quot; IsBold=&amp;quot;0&amp;quot; IsItalic=&amp;quot;0&amp;quot; IsUnderline=&amp;quot;0&amp;quot; FontSize=&amp;quot;24&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37&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0&quot;/&gt;&lt;property id=&quot;10017&quot; value=&quot;1&quot;/&gt;&lt;property id=&quot;10018&quot; value=&quot;1&quot;/&gt;&lt;property id=&quot;10029&quot; value=&quot;2&quot;/&gt;&lt;property id=&quot;10072&quot; value=&quot;Quiz10037&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70&quot;/&gt;&lt;object type=&quot;10062&quot; unique_id=&quot;10039&quot;&gt;&lt;object type=&quot;10050&quot; unique_id=&quot;10040&quot;&gt;&lt;property id=&quot;10020&quot; value=&quot;2&quot;/&gt;&lt;property id=&quot;10102&quot; value=&quot;1&quot;/&gt;&lt;property id=&quot;10191&quot; value=&quot;-1&quot;/&gt;&lt;/object&gt;&lt;object type=&quot;10051&quot; unique_id=&quot;10041&quot;&gt;&lt;property id=&quot;10020&quot; value=&quot;2&quot;/&gt;&lt;property id=&quot;10102&quot; value=&quot;1&quot;/&gt;&lt;property id=&quot;10191&quot; value=&quot;-1&quot;/&gt;&lt;/object&gt;&lt;/object&gt;&lt;object type=&quot;10061&quot; unique_id=&quot;20000&quot;/&gt;&lt;/object&gt;&lt;/object&gt;&lt;/object&gt;"/>
  <p:tag name="MMPROD_NEXTUNIQUEID" val="10447"/>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Thoracic Cross-Sectional Anatomy: Mediastinum&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519&quot; value=&quot;0&quot;/&gt;&lt;property id=&quot;20700&quot; value=&quot;0&quot;/&gt;&lt;object type=&quot;2&quot; unique_id=&quot;11660&quot;&gt;&lt;object type=&quot;3&quot; unique_id=&quot;213742&quot;&gt;&lt;property id=&quot;20148&quot; value=&quot;5&quot;/&gt;&lt;property id=&quot;20300&quot; value=&quot;Slide 1&quot;/&gt;&lt;property id=&quot;20307&quot; value=&quot;289&quot;/&gt;&lt;/object&gt;&lt;object type=&quot;3&quot; unique_id=&quot;213747&quot;&gt;&lt;property id=&quot;20148&quot; value=&quot;5&quot;/&gt;&lt;property id=&quot;20300&quot; value=&quot;Slide 45&quot;/&gt;&lt;property id=&quot;20307&quot; value=&quot;292&quot;/&gt;&lt;/object&gt;&lt;object type=&quot;3&quot; unique_id=&quot;343541&quot;&gt;&lt;property id=&quot;20148&quot; value=&quot;5&quot;/&gt;&lt;property id=&quot;20300&quot; value=&quot;Slide 2 - &amp;quot;By the end of this session, you will be able to: &amp;quot;&quot;/&gt;&lt;property id=&quot;20307&quot; value=&quot;314&quot;/&gt;&lt;/object&gt;&lt;object type=&quot;3&quot; unique_id=&quot;343542&quot;&gt;&lt;property id=&quot;20148&quot; value=&quot;5&quot;/&gt;&lt;property id=&quot;20300&quot; value=&quot;Slide 3&quot;/&gt;&lt;property id=&quot;20307&quot; value=&quot;298&quot;/&gt;&lt;/object&gt;&lt;object type=&quot;3&quot; unique_id=&quot;343543&quot;&gt;&lt;property id=&quot;20148&quot; value=&quot;5&quot;/&gt;&lt;property id=&quot;20300&quot; value=&quot;Slide 4&quot;/&gt;&lt;property id=&quot;20307&quot; value=&quot;356&quot;/&gt;&lt;/object&gt;&lt;object type=&quot;3&quot; unique_id=&quot;343544&quot;&gt;&lt;property id=&quot;20148&quot; value=&quot;5&quot;/&gt;&lt;property id=&quot;20300&quot; value=&quot;Slide 5&quot;/&gt;&lt;property id=&quot;20307&quot; value=&quot;379&quot;/&gt;&lt;/object&gt;&lt;object type=&quot;3&quot; unique_id=&quot;343545&quot;&gt;&lt;property id=&quot;20148&quot; value=&quot;5&quot;/&gt;&lt;property id=&quot;20300&quot; value=&quot;Slide 6&quot;/&gt;&lt;property id=&quot;20307&quot; value=&quot;380&quot;/&gt;&lt;/object&gt;&lt;object type=&quot;3&quot; unique_id=&quot;343546&quot;&gt;&lt;property id=&quot;20148&quot; value=&quot;5&quot;/&gt;&lt;property id=&quot;20300&quot; value=&quot;Slide 7&quot;/&gt;&lt;property id=&quot;20307&quot; value=&quot;378&quot;/&gt;&lt;/object&gt;&lt;object type=&quot;3&quot; unique_id=&quot;343547&quot;&gt;&lt;property id=&quot;20148&quot; value=&quot;5&quot;/&gt;&lt;property id=&quot;20300&quot; value=&quot;Slide 8 - &amp;quot;Observe&amp;quot;&quot;/&gt;&lt;property id=&quot;20307&quot; value=&quot;390&quot;/&gt;&lt;/object&gt;&lt;object type=&quot;3&quot; unique_id=&quot;343548&quot;&gt;&lt;property id=&quot;20148&quot; value=&quot;5&quot;/&gt;&lt;property id=&quot;20300&quot; value=&quot;Slide 9 - &amp;quot;Direct vs. Indirect Observation&amp;quot;&quot;/&gt;&lt;property id=&quot;20307&quot; value=&quot;366&quot;/&gt;&lt;/object&gt;&lt;object type=&quot;3&quot; unique_id=&quot;343549&quot;&gt;&lt;property id=&quot;20148&quot; value=&quot;5&quot;/&gt;&lt;property id=&quot;20300&quot; value=&quot;Slide 10 - &amp;quot;Keys to Direct Observation&amp;quot;&quot;/&gt;&lt;property id=&quot;20307&quot; value=&quot;383&quot;/&gt;&lt;/object&gt;&lt;object type=&quot;3&quot; unique_id=&quot;343550&quot;&gt;&lt;property id=&quot;20148&quot; value=&quot;5&quot;/&gt;&lt;property id=&quot;20300&quot; value=&quot;Slide 11&quot;/&gt;&lt;property id=&quot;20307&quot; value=&quot;382&quot;/&gt;&lt;/object&gt;&lt;object type=&quot;3&quot; unique_id=&quot;343551&quot;&gt;&lt;property id=&quot;20148&quot; value=&quot;5&quot;/&gt;&lt;property id=&quot;20300&quot; value=&quot;Slide 12 - &amp;quot;Assessment&amp;quot;&quot;/&gt;&lt;property id=&quot;20307&quot; value=&quot;406&quot;/&gt;&lt;/object&gt;&lt;object type=&quot;3&quot; unique_id=&quot;343552&quot;&gt;&lt;property id=&quot;20148&quot; value=&quot;5&quot;/&gt;&lt;property id=&quot;20300&quot; value=&quot;Slide 13&quot;/&gt;&lt;property id=&quot;20307&quot; value=&quot;384&quot;/&gt;&lt;/object&gt;&lt;object type=&quot;3&quot; unique_id=&quot;343553&quot;&gt;&lt;property id=&quot;20148&quot; value=&quot;5&quot;/&gt;&lt;property id=&quot;20300&quot; value=&quot;Slide 14 - &amp;quot;Feedback&amp;quot;&quot;/&gt;&lt;property id=&quot;20307&quot; value=&quot;395&quot;/&gt;&lt;/object&gt;&lt;object type=&quot;3&quot; unique_id=&quot;343554&quot;&gt;&lt;property id=&quot;20148&quot; value=&quot;5&quot;/&gt;&lt;property id=&quot;20300&quot; value=&quot;Slide 15&quot;/&gt;&lt;property id=&quot;20307&quot; value=&quot;396&quot;/&gt;&lt;/object&gt;&lt;object type=&quot;3&quot; unique_id=&quot;343555&quot;&gt;&lt;property id=&quot;20148&quot; value=&quot;5&quot;/&gt;&lt;property id=&quot;20300&quot; value=&quot;Slide 16&quot;/&gt;&lt;property id=&quot;20307&quot; value=&quot;398&quot;/&gt;&lt;/object&gt;&lt;object type=&quot;3&quot; unique_id=&quot;343556&quot;&gt;&lt;property id=&quot;20148&quot; value=&quot;5&quot;/&gt;&lt;property id=&quot;20300&quot; value=&quot;Slide 17 - &amp;quot;The Old Feedback Sandwich&amp;quot;&quot;/&gt;&lt;property id=&quot;20307&quot; value=&quot;399&quot;/&gt;&lt;/object&gt;&lt;object type=&quot;3&quot; unique_id=&quot;343557&quot;&gt;&lt;property id=&quot;20148&quot; value=&quot;5&quot;/&gt;&lt;property id=&quot;20300&quot; value=&quot;Slide 18 - &amp;quot;A New Feedback Sandwich&amp;quot;&quot;/&gt;&lt;property id=&quot;20307&quot; value=&quot;400&quot;/&gt;&lt;/object&gt;&lt;object type=&quot;3&quot; unique_id=&quot;343558&quot;&gt;&lt;property id=&quot;20148&quot; value=&quot;5&quot;/&gt;&lt;property id=&quot;20300&quot; value=&quot;Slide 19&quot;/&gt;&lt;property id=&quot;20307&quot; value=&quot;401&quot;/&gt;&lt;/object&gt;&lt;object type=&quot;3&quot; unique_id=&quot;343559&quot;&gt;&lt;property id=&quot;20148&quot; value=&quot;5&quot;/&gt;&lt;property id=&quot;20300&quot; value=&quot;Slide 20&quot;/&gt;&lt;property id=&quot;20307&quot; value=&quot;408&quot;/&gt;&lt;/object&gt;&lt;object type=&quot;3&quot; unique_id=&quot;343560&quot;&gt;&lt;property id=&quot;20148&quot; value=&quot;5&quot;/&gt;&lt;property id=&quot;20300&quot; value=&quot;Slide 21 - &amp;quot;TELL: Formative Feedback&amp;quot;&quot;/&gt;&lt;property id=&quot;20307&quot; value=&quot;374&quot;/&gt;&lt;/object&gt;&lt;object type=&quot;3&quot; unique_id=&quot;343561&quot;&gt;&lt;property id=&quot;20148&quot; value=&quot;5&quot;/&gt;&lt;property id=&quot;20300&quot; value=&quot;Slide 22&quot;/&gt;&lt;property id=&quot;20307&quot; value=&quot;409&quot;/&gt;&lt;/object&gt;&lt;object type=&quot;3&quot; unique_id=&quot;343562&quot;&gt;&lt;property id=&quot;20148&quot; value=&quot;5&quot;/&gt;&lt;property id=&quot;20300&quot; value=&quot;Slide 23 - &amp;quot;Challenges with Ask, Tell, Ask?&amp;quot;&quot;/&gt;&lt;property id=&quot;20307&quot; value=&quot;410&quot;/&gt;&lt;/object&gt;&lt;object type=&quot;3&quot; unique_id=&quot;343563&quot;&gt;&lt;property id=&quot;20148&quot; value=&quot;5&quot;/&gt;&lt;property id=&quot;20300&quot; value=&quot;Slide 24 - &amp;quot;Growth occurs in layers&amp;quot;&quot;/&gt;&lt;property id=&quot;20307&quot; value=&quot;403&quot;/&gt;&lt;/object&gt;&lt;object type=&quot;3&quot; unique_id=&quot;343564&quot;&gt;&lt;property id=&quot;20148&quot; value=&quot;5&quot;/&gt;&lt;property id=&quot;20300&quot; value=&quot;Slide 25&quot;/&gt;&lt;property id=&quot;20307&quot; value=&quot;386&quot;/&gt;&lt;/object&gt;&lt;object type=&quot;3&quot; unique_id=&quot;343565&quot;&gt;&lt;property id=&quot;20148&quot; value=&quot;5&quot;/&gt;&lt;property id=&quot;20300&quot; value=&quot;Slide 26 - &amp;quot;Develop a prioritized differential diagnosis and select a working diagnosis following a patient encounter:&amp;quot;&quot;/&gt;&lt;property id=&quot;20307&quot; value=&quot;391&quot;/&gt;&lt;/object&gt;&lt;object type=&quot;3&quot; unique_id=&quot;343566&quot;&gt;&lt;property id=&quot;20148&quot; value=&quot;5&quot;/&gt;&lt;property id=&quot;20300&quot; value=&quot;Slide 27 - &amp;quot;Gathering and organizing information in a hypothesis-driven way&amp;quot;&quot;/&gt;&lt;property id=&quot;20307&quot; value=&quot;317&quot;/&gt;&lt;/object&gt;&lt;object type=&quot;3&quot; unique_id=&quot;343567&quot;&gt;&lt;property id=&quot;20148&quot; value=&quot;5&quot;/&gt;&lt;property id=&quot;20300&quot; value=&quot;Slide 28 - &amp;quot;Our Case&amp;quot;&quot;/&gt;&lt;property id=&quot;20307&quot; value=&quot;335&quot;/&gt;&lt;/object&gt;&lt;object type=&quot;3&quot; unique_id=&quot;343568&quot;&gt;&lt;property id=&quot;20148&quot; value=&quot;5&quot;/&gt;&lt;property id=&quot;20300&quot; value=&quot;Slide 29 - &amp;quot;Learner: Nick, M3, Presentation&amp;quot;&quot;/&gt;&lt;property id=&quot;20307&quot; value=&quot;368&quot;/&gt;&lt;/object&gt;&lt;object type=&quot;3&quot; unique_id=&quot;343569&quot;&gt;&lt;property id=&quot;20148&quot; value=&quot;5&quot;/&gt;&lt;property id=&quot;20300&quot; value=&quot;Slide 30 - &amp;quot;Assessment&amp;quot;&quot;/&gt;&lt;property id=&quot;20307&quot; value=&quot;428&quot;/&gt;&lt;/object&gt;&lt;object type=&quot;3&quot; unique_id=&quot;343570&quot;&gt;&lt;property id=&quot;20148&quot; value=&quot;5&quot;/&gt;&lt;property id=&quot;20300&quot; value=&quot;Slide 31 - &amp;quot;Learner: Nick, M3, Presentation&amp;quot;&quot;/&gt;&lt;property id=&quot;20307&quot; value=&quot;427&quot;/&gt;&lt;/object&gt;&lt;object type=&quot;3&quot; unique_id=&quot;343571&quot;&gt;&lt;property id=&quot;20148&quot; value=&quot;5&quot;/&gt;&lt;property id=&quot;20300&quot; value=&quot;Slide 32&quot;/&gt;&lt;property id=&quot;20307&quot; value=&quot;411&quot;/&gt;&lt;/object&gt;&lt;object type=&quot;3&quot; unique_id=&quot;343572&quot;&gt;&lt;property id=&quot;20148&quot; value=&quot;5&quot;/&gt;&lt;property id=&quot;20300&quot; value=&quot;Slide 33&quot;/&gt;&lt;property id=&quot;20307&quot; value=&quot;423&quot;/&gt;&lt;/object&gt;&lt;object type=&quot;3&quot; unique_id=&quot;343573&quot;&gt;&lt;property id=&quot;20148&quot; value=&quot;5&quot;/&gt;&lt;property id=&quot;20300&quot; value=&quot;Slide 34&quot;/&gt;&lt;property id=&quot;20307&quot; value=&quot;424&quot;/&gt;&lt;/object&gt;&lt;object type=&quot;3&quot; unique_id=&quot;343574&quot;&gt;&lt;property id=&quot;20148&quot; value=&quot;5&quot;/&gt;&lt;property id=&quot;20300&quot; value=&quot;Slide 35&quot;/&gt;&lt;property id=&quot;20307&quot; value=&quot;425&quot;/&gt;&lt;/object&gt;&lt;object type=&quot;3&quot; unique_id=&quot;343575&quot;&gt;&lt;property id=&quot;20148&quot; value=&quot;5&quot;/&gt;&lt;property id=&quot;20300&quot; value=&quot;Slide 36 - &amp;quot;Patient Communication: Mary, PGY1&amp;quot;&quot;/&gt;&lt;property id=&quot;20307&quot; value=&quot;322&quot;/&gt;&lt;/object&gt;&lt;object type=&quot;3&quot; unique_id=&quot;343576&quot;&gt;&lt;property id=&quot;20148&quot; value=&quot;5&quot;/&gt;&lt;property id=&quot;20300&quot; value=&quot;Slide 37&quot;/&gt;&lt;property id=&quot;20307&quot; value=&quot;418&quot;/&gt;&lt;/object&gt;&lt;object type=&quot;3&quot; unique_id=&quot;343577&quot;&gt;&lt;property id=&quot;20148&quot; value=&quot;5&quot;/&gt;&lt;property id=&quot;20300&quot; value=&quot;Slide 38&quot;/&gt;&lt;property id=&quot;20307&quot; value=&quot;405&quot;/&gt;&lt;/object&gt;&lt;object type=&quot;3&quot; unique_id=&quot;343578&quot;&gt;&lt;property id=&quot;20148&quot; value=&quot;5&quot;/&gt;&lt;property id=&quot;20300&quot; value=&quot;Slide 39&quot;/&gt;&lt;property id=&quot;20307&quot; value=&quot;419&quot;/&gt;&lt;/object&gt;&lt;object type=&quot;3&quot; unique_id=&quot;343579&quot;&gt;&lt;property id=&quot;20148&quot; value=&quot;5&quot;/&gt;&lt;property id=&quot;20300&quot; value=&quot;Slide 40&quot;/&gt;&lt;property id=&quot;20307&quot; value=&quot;420&quot;/&gt;&lt;/object&gt;&lt;object type=&quot;3&quot; unique_id=&quot;343580&quot;&gt;&lt;property id=&quot;20148&quot; value=&quot;5&quot;/&gt;&lt;property id=&quot;20300&quot; value=&quot;Slide 41 - &amp;quot;Practice the Skill&amp;quot;&quot;/&gt;&lt;property id=&quot;20307&quot; value=&quot;353&quot;/&gt;&lt;/object&gt;&lt;object type=&quot;3&quot; unique_id=&quot;343581&quot;&gt;&lt;property id=&quot;20148&quot; value=&quot;5&quot;/&gt;&lt;property id=&quot;20300&quot; value=&quot;Slide 42 - &amp;quot;Practice the Skill&amp;quot;&quot;/&gt;&lt;property id=&quot;20307&quot; value=&quot;426&quot;/&gt;&lt;/object&gt;&lt;object type=&quot;3&quot; unique_id=&quot;343582&quot;&gt;&lt;property id=&quot;20148&quot; value=&quot;5&quot;/&gt;&lt;property id=&quot;20300&quot; value=&quot;Slide 43&quot;/&gt;&lt;property id=&quot;20307&quot; value=&quot;376&quot;/&gt;&lt;/object&gt;&lt;object type=&quot;3&quot; unique_id=&quot;343583&quot;&gt;&lt;property id=&quot;20148&quot; value=&quot;5&quot;/&gt;&lt;property id=&quot;20300&quot; value=&quot;Slide 44 - &amp;quot;Commit&amp;quot;&quot;/&gt;&lt;property id=&quot;20307&quot; value=&quot;347&quot;/&gt;&lt;/object&gt;&lt;/object&gt;&lt;object type=&quot;8&quot; unique_id=&quot;11786&quot;&gt;&lt;/object&gt;&lt;object type=&quot;4&quot; unique_id=&quot;17454&quot;&gt;&lt;/object&gt;&lt;object type=&quot;10&quot; unique_id=&quot;17455&quot;&gt;&lt;object type=&quot;11&quot; unique_id=&quot;17456&quot;&gt;&lt;property id=&quot;20180&quot; value=&quot;1&quot;/&gt;&lt;property id=&quot;20181&quot; value=&quot;1&quot;/&gt;&lt;property id=&quot;20183&quot; value=&quot;1&quot;/&gt;&lt;/object&gt;&lt;object type=&quot;12&quot; unique_id=&quot;5777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7B3312499E5469AE2EF210ACB54BB" ma:contentTypeVersion="12" ma:contentTypeDescription="Create a new document." ma:contentTypeScope="" ma:versionID="6207dcd28ed52db4cfc278e23aa5f389">
  <xsd:schema xmlns:xsd="http://www.w3.org/2001/XMLSchema" xmlns:xs="http://www.w3.org/2001/XMLSchema" xmlns:p="http://schemas.microsoft.com/office/2006/metadata/properties" xmlns:ns3="6b0bfa83-824a-4ec4-bb6e-1330bcecb254" xmlns:ns4="1d2250e8-ae7b-4f73-91b4-f29cf3f56b47" targetNamespace="http://schemas.microsoft.com/office/2006/metadata/properties" ma:root="true" ma:fieldsID="b7fbcb8eb2c14b91be0311e8a5367b4c" ns3:_="" ns4:_="">
    <xsd:import namespace="6b0bfa83-824a-4ec4-bb6e-1330bcecb254"/>
    <xsd:import namespace="1d2250e8-ae7b-4f73-91b4-f29cf3f56b4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bfa83-824a-4ec4-bb6e-1330bcecb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2250e8-ae7b-4f73-91b4-f29cf3f56b4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5FACD3-2C26-4E09-B127-9E82636F7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bfa83-824a-4ec4-bb6e-1330bcecb254"/>
    <ds:schemaRef ds:uri="1d2250e8-ae7b-4f73-91b4-f29cf3f56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6F277C-9780-4BFD-998D-09151E9D8434}">
  <ds:schemaRefs>
    <ds:schemaRef ds:uri="http://schemas.microsoft.com/sharepoint/v3/contenttype/forms"/>
  </ds:schemaRefs>
</ds:datastoreItem>
</file>

<file path=customXml/itemProps3.xml><?xml version="1.0" encoding="utf-8"?>
<ds:datastoreItem xmlns:ds="http://schemas.openxmlformats.org/officeDocument/2006/customXml" ds:itemID="{BABA93DF-81CE-4489-AE5A-AB0560720FB8}">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1d2250e8-ae7b-4f73-91b4-f29cf3f56b47"/>
    <ds:schemaRef ds:uri="6b0bfa83-824a-4ec4-bb6e-1330bcecb254"/>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17437</TotalTime>
  <Words>1875</Words>
  <Application>Microsoft Office PowerPoint</Application>
  <PresentationFormat>Widescreen</PresentationFormat>
  <Paragraphs>347</Paragraphs>
  <Slides>45</Slides>
  <Notes>45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Times</vt:lpstr>
      <vt:lpstr>Times New Roman</vt:lpstr>
      <vt:lpstr>Wingdings</vt:lpstr>
      <vt:lpstr>Default Design</vt:lpstr>
      <vt:lpstr>PowerPoint Presentation</vt:lpstr>
      <vt:lpstr>By the end of this session, you will be able to: </vt:lpstr>
      <vt:lpstr>PowerPoint Presentation</vt:lpstr>
      <vt:lpstr>PowerPoint Presentation</vt:lpstr>
      <vt:lpstr>PowerPoint Presentation</vt:lpstr>
      <vt:lpstr>PowerPoint Presentation</vt:lpstr>
      <vt:lpstr>PowerPoint Presentation</vt:lpstr>
      <vt:lpstr>Observe</vt:lpstr>
      <vt:lpstr>Direct vs. Indirect Observation</vt:lpstr>
      <vt:lpstr>Keys to Direct Observation</vt:lpstr>
      <vt:lpstr>PowerPoint Presentation</vt:lpstr>
      <vt:lpstr>Assessment</vt:lpstr>
      <vt:lpstr>PowerPoint Presentation</vt:lpstr>
      <vt:lpstr>Feedback</vt:lpstr>
      <vt:lpstr>PowerPoint Presentation</vt:lpstr>
      <vt:lpstr>PowerPoint Presentation</vt:lpstr>
      <vt:lpstr>The Old Feedback Sandwich</vt:lpstr>
      <vt:lpstr>A New Feedback Sandwich</vt:lpstr>
      <vt:lpstr>PowerPoint Presentation</vt:lpstr>
      <vt:lpstr>PowerPoint Presentation</vt:lpstr>
      <vt:lpstr>TELL: Formative Feedback</vt:lpstr>
      <vt:lpstr>PowerPoint Presentation</vt:lpstr>
      <vt:lpstr>Challenges with Ask, Tell, Ask?</vt:lpstr>
      <vt:lpstr>Growth occurs in layers</vt:lpstr>
      <vt:lpstr>PowerPoint Presentation</vt:lpstr>
      <vt:lpstr>Develop a prioritized differential diagnosis and select a working diagnosis following a patient encounter:</vt:lpstr>
      <vt:lpstr>Gathering and organizing information in a hypothesis-driven way</vt:lpstr>
      <vt:lpstr>Our Case</vt:lpstr>
      <vt:lpstr>Learner: Nick, M3, Presentation</vt:lpstr>
      <vt:lpstr>Assessment</vt:lpstr>
      <vt:lpstr>Learner: Nick, M3, Presentation</vt:lpstr>
      <vt:lpstr>PowerPoint Presentation</vt:lpstr>
      <vt:lpstr>PowerPoint Presentation</vt:lpstr>
      <vt:lpstr>PowerPoint Presentation</vt:lpstr>
      <vt:lpstr>PowerPoint Presentation</vt:lpstr>
      <vt:lpstr>Patient Communication: Mary, PGY1</vt:lpstr>
      <vt:lpstr>PowerPoint Presentation</vt:lpstr>
      <vt:lpstr>PowerPoint Presentation</vt:lpstr>
      <vt:lpstr>PowerPoint Presentation</vt:lpstr>
      <vt:lpstr>PowerPoint Presentation</vt:lpstr>
      <vt:lpstr>Practice the Skill</vt:lpstr>
      <vt:lpstr>Practice the Skill</vt:lpstr>
      <vt:lpstr>PowerPoint Presentation</vt:lpstr>
      <vt:lpstr>Commit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Ayoob, Andres</dc:creator>
  <cp:lastModifiedBy>Ayoob, Andres</cp:lastModifiedBy>
  <cp:revision>735</cp:revision>
  <cp:lastPrinted>2020-05-19T23:55:38Z</cp:lastPrinted>
  <dcterms:created xsi:type="dcterms:W3CDTF">1601-01-01T00:00:00Z</dcterms:created>
  <dcterms:modified xsi:type="dcterms:W3CDTF">2020-05-20T17:18:39Z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0x0101002BE7B3312499E5469AE2EF210ACB54BB</vt:lpwstr>
  </property>
</Properties>
</file>