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36"/>
  </p:notesMasterIdLst>
  <p:handoutMasterIdLst>
    <p:handoutMasterId r:id="rId37"/>
  </p:handoutMasterIdLst>
  <p:sldIdLst>
    <p:sldId id="289" r:id="rId5"/>
    <p:sldId id="291" r:id="rId6"/>
    <p:sldId id="338" r:id="rId7"/>
    <p:sldId id="360" r:id="rId8"/>
    <p:sldId id="362" r:id="rId9"/>
    <p:sldId id="345" r:id="rId10"/>
    <p:sldId id="384" r:id="rId11"/>
    <p:sldId id="385" r:id="rId12"/>
    <p:sldId id="337" r:id="rId13"/>
    <p:sldId id="343" r:id="rId14"/>
    <p:sldId id="339" r:id="rId15"/>
    <p:sldId id="309" r:id="rId16"/>
    <p:sldId id="367" r:id="rId17"/>
    <p:sldId id="340" r:id="rId18"/>
    <p:sldId id="365" r:id="rId19"/>
    <p:sldId id="366" r:id="rId20"/>
    <p:sldId id="379" r:id="rId21"/>
    <p:sldId id="370" r:id="rId22"/>
    <p:sldId id="368" r:id="rId23"/>
    <p:sldId id="316" r:id="rId24"/>
    <p:sldId id="380" r:id="rId25"/>
    <p:sldId id="377" r:id="rId26"/>
    <p:sldId id="381" r:id="rId27"/>
    <p:sldId id="320" r:id="rId28"/>
    <p:sldId id="382" r:id="rId29"/>
    <p:sldId id="317" r:id="rId30"/>
    <p:sldId id="383" r:id="rId31"/>
    <p:sldId id="322" r:id="rId32"/>
    <p:sldId id="358" r:id="rId33"/>
    <p:sldId id="357" r:id="rId34"/>
    <p:sldId id="292" r:id="rId35"/>
  </p:sldIdLst>
  <p:sldSz cx="12192000" cy="6858000"/>
  <p:notesSz cx="6858000" cy="9144000"/>
  <p:custDataLst>
    <p:tags r:id="rId3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57A8"/>
    <a:srgbClr val="FFFF00"/>
    <a:srgbClr val="0158AC"/>
    <a:srgbClr val="0000CC"/>
    <a:srgbClr val="1F0397"/>
    <a:srgbClr val="92B8DD"/>
    <a:srgbClr val="5577A5"/>
    <a:srgbClr val="47638B"/>
    <a:srgbClr val="062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68" autoAdjust="0"/>
    <p:restoredTop sz="85873" autoAdjust="0"/>
  </p:normalViewPr>
  <p:slideViewPr>
    <p:cSldViewPr showGuides="1">
      <p:cViewPr varScale="1">
        <p:scale>
          <a:sx n="59" d="100"/>
          <a:sy n="59" d="100"/>
        </p:scale>
        <p:origin x="756" y="5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-92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97B765-4E35-4814-A1A2-B5DCDE4A4865}" type="doc">
      <dgm:prSet loTypeId="urn:microsoft.com/office/officeart/2005/8/layout/pyramid1" loCatId="pyramid" qsTypeId="urn:microsoft.com/office/officeart/2005/8/quickstyle/simple1" qsCatId="simple" csTypeId="urn:microsoft.com/office/officeart/2005/8/colors/accent1_3" csCatId="accent1" phldr="1"/>
      <dgm:spPr/>
    </dgm:pt>
    <dgm:pt modelId="{34803A4E-6F9D-44C0-A78C-CA4F490BDEA7}">
      <dgm:prSet phldrT="[Text]"/>
      <dgm:spPr/>
      <dgm:t>
        <a:bodyPr/>
        <a:lstStyle/>
        <a:p>
          <a:endParaRPr lang="en-US" dirty="0"/>
        </a:p>
        <a:p>
          <a:r>
            <a:rPr lang="en-US" dirty="0"/>
            <a:t>Sub</a:t>
          </a:r>
        </a:p>
      </dgm:t>
    </dgm:pt>
    <dgm:pt modelId="{BE148A26-FDEB-4960-AA60-7D5FFEEA2B8F}" type="parTrans" cxnId="{3F0BA670-4174-49BE-9C31-F82101639C12}">
      <dgm:prSet/>
      <dgm:spPr/>
      <dgm:t>
        <a:bodyPr/>
        <a:lstStyle/>
        <a:p>
          <a:endParaRPr lang="en-US"/>
        </a:p>
      </dgm:t>
    </dgm:pt>
    <dgm:pt modelId="{A6422E89-5C36-4FAC-911B-2822AD0B864C}" type="sibTrans" cxnId="{3F0BA670-4174-49BE-9C31-F82101639C12}">
      <dgm:prSet/>
      <dgm:spPr/>
      <dgm:t>
        <a:bodyPr/>
        <a:lstStyle/>
        <a:p>
          <a:endParaRPr lang="en-US"/>
        </a:p>
      </dgm:t>
    </dgm:pt>
    <dgm:pt modelId="{52A30D6C-2DD8-4629-BCEC-7B0E87ADB1DD}">
      <dgm:prSet phldrT="[Text]"/>
      <dgm:spPr/>
      <dgm:t>
        <a:bodyPr/>
        <a:lstStyle/>
        <a:p>
          <a:r>
            <a:rPr lang="en-US" dirty="0"/>
            <a:t>Specialized</a:t>
          </a:r>
        </a:p>
      </dgm:t>
    </dgm:pt>
    <dgm:pt modelId="{A8358BB0-AFF3-4EDC-861A-2D8B3F35F9C8}" type="parTrans" cxnId="{959AC20F-F437-4A09-9DC5-0B41C03C93DE}">
      <dgm:prSet/>
      <dgm:spPr/>
      <dgm:t>
        <a:bodyPr/>
        <a:lstStyle/>
        <a:p>
          <a:endParaRPr lang="en-US"/>
        </a:p>
      </dgm:t>
    </dgm:pt>
    <dgm:pt modelId="{25E16A19-00D6-4F2B-89B8-A85375B97BB2}" type="sibTrans" cxnId="{959AC20F-F437-4A09-9DC5-0B41C03C93DE}">
      <dgm:prSet/>
      <dgm:spPr/>
      <dgm:t>
        <a:bodyPr/>
        <a:lstStyle/>
        <a:p>
          <a:endParaRPr lang="en-US"/>
        </a:p>
      </dgm:t>
    </dgm:pt>
    <dgm:pt modelId="{5C517D27-20A8-4095-A721-50A75FF4DBB1}">
      <dgm:prSet phldrT="[Text]"/>
      <dgm:spPr/>
      <dgm:t>
        <a:bodyPr/>
        <a:lstStyle/>
        <a:p>
          <a:r>
            <a:rPr lang="en-US" dirty="0"/>
            <a:t>General </a:t>
          </a:r>
        </a:p>
      </dgm:t>
    </dgm:pt>
    <dgm:pt modelId="{74682CA0-8FE3-4A23-9A85-D63A0C8E28F6}" type="parTrans" cxnId="{E24371D6-4B71-48E0-AED5-48B0D42C7C5D}">
      <dgm:prSet/>
      <dgm:spPr/>
      <dgm:t>
        <a:bodyPr/>
        <a:lstStyle/>
        <a:p>
          <a:endParaRPr lang="en-US"/>
        </a:p>
      </dgm:t>
    </dgm:pt>
    <dgm:pt modelId="{70CF4761-6EB1-4D1A-B9F0-410E61016D9B}" type="sibTrans" cxnId="{E24371D6-4B71-48E0-AED5-48B0D42C7C5D}">
      <dgm:prSet/>
      <dgm:spPr/>
      <dgm:t>
        <a:bodyPr/>
        <a:lstStyle/>
        <a:p>
          <a:endParaRPr lang="en-US"/>
        </a:p>
      </dgm:t>
    </dgm:pt>
    <dgm:pt modelId="{41E4CC6E-676F-4780-8470-3B9B59A93C3E}" type="pres">
      <dgm:prSet presAssocID="{FE97B765-4E35-4814-A1A2-B5DCDE4A4865}" presName="Name0" presStyleCnt="0">
        <dgm:presLayoutVars>
          <dgm:dir/>
          <dgm:animLvl val="lvl"/>
          <dgm:resizeHandles val="exact"/>
        </dgm:presLayoutVars>
      </dgm:prSet>
      <dgm:spPr/>
    </dgm:pt>
    <dgm:pt modelId="{3D16EED9-C3D3-442F-B350-67E9D147ACA6}" type="pres">
      <dgm:prSet presAssocID="{34803A4E-6F9D-44C0-A78C-CA4F490BDEA7}" presName="Name8" presStyleCnt="0"/>
      <dgm:spPr/>
    </dgm:pt>
    <dgm:pt modelId="{FB19536B-ED89-4B8D-B431-61D79637B233}" type="pres">
      <dgm:prSet presAssocID="{34803A4E-6F9D-44C0-A78C-CA4F490BDEA7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3E8A16-99B6-41E5-83C4-F080C15D6012}" type="pres">
      <dgm:prSet presAssocID="{34803A4E-6F9D-44C0-A78C-CA4F490BDEA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734103-92A9-4F8D-ADE5-47966BC1502A}" type="pres">
      <dgm:prSet presAssocID="{52A30D6C-2DD8-4629-BCEC-7B0E87ADB1DD}" presName="Name8" presStyleCnt="0"/>
      <dgm:spPr/>
    </dgm:pt>
    <dgm:pt modelId="{6216650E-846C-4DF8-888F-6255CE43A4E5}" type="pres">
      <dgm:prSet presAssocID="{52A30D6C-2DD8-4629-BCEC-7B0E87ADB1DD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0E7F4A-A65C-4311-A850-18CDB878D277}" type="pres">
      <dgm:prSet presAssocID="{52A30D6C-2DD8-4629-BCEC-7B0E87ADB1D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2AD6F7-101F-4E7D-9A4B-9C0AD701F95B}" type="pres">
      <dgm:prSet presAssocID="{5C517D27-20A8-4095-A721-50A75FF4DBB1}" presName="Name8" presStyleCnt="0"/>
      <dgm:spPr/>
    </dgm:pt>
    <dgm:pt modelId="{8A948F10-70B3-4FA6-8CA1-0F571BB385DA}" type="pres">
      <dgm:prSet presAssocID="{5C517D27-20A8-4095-A721-50A75FF4DBB1}" presName="level" presStyleLbl="node1" presStyleIdx="2" presStyleCnt="3" custLinFactNeighborX="-17500" custLinFactNeighborY="2171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95AFA9-7A54-4B28-97D1-1C24EA2D1AE5}" type="pres">
      <dgm:prSet presAssocID="{5C517D27-20A8-4095-A721-50A75FF4DBB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AAB96F-3C9D-46BA-9B30-9C904045AC8F}" type="presOf" srcId="{34803A4E-6F9D-44C0-A78C-CA4F490BDEA7}" destId="{973E8A16-99B6-41E5-83C4-F080C15D6012}" srcOrd="1" destOrd="0" presId="urn:microsoft.com/office/officeart/2005/8/layout/pyramid1"/>
    <dgm:cxn modelId="{4D6E3524-30B4-42AF-8678-01FFCBB1DDC5}" type="presOf" srcId="{5C517D27-20A8-4095-A721-50A75FF4DBB1}" destId="{2C95AFA9-7A54-4B28-97D1-1C24EA2D1AE5}" srcOrd="1" destOrd="0" presId="urn:microsoft.com/office/officeart/2005/8/layout/pyramid1"/>
    <dgm:cxn modelId="{3F0BA670-4174-49BE-9C31-F82101639C12}" srcId="{FE97B765-4E35-4814-A1A2-B5DCDE4A4865}" destId="{34803A4E-6F9D-44C0-A78C-CA4F490BDEA7}" srcOrd="0" destOrd="0" parTransId="{BE148A26-FDEB-4960-AA60-7D5FFEEA2B8F}" sibTransId="{A6422E89-5C36-4FAC-911B-2822AD0B864C}"/>
    <dgm:cxn modelId="{1EA8B20C-8AFE-4649-9CB3-96F2E8894120}" type="presOf" srcId="{FE97B765-4E35-4814-A1A2-B5DCDE4A4865}" destId="{41E4CC6E-676F-4780-8470-3B9B59A93C3E}" srcOrd="0" destOrd="0" presId="urn:microsoft.com/office/officeart/2005/8/layout/pyramid1"/>
    <dgm:cxn modelId="{7DEC9422-DC46-4F8B-8F90-7103241AAF20}" type="presOf" srcId="{5C517D27-20A8-4095-A721-50A75FF4DBB1}" destId="{8A948F10-70B3-4FA6-8CA1-0F571BB385DA}" srcOrd="0" destOrd="0" presId="urn:microsoft.com/office/officeart/2005/8/layout/pyramid1"/>
    <dgm:cxn modelId="{443C1E36-0788-406A-9522-F3F7623A88B9}" type="presOf" srcId="{34803A4E-6F9D-44C0-A78C-CA4F490BDEA7}" destId="{FB19536B-ED89-4B8D-B431-61D79637B233}" srcOrd="0" destOrd="0" presId="urn:microsoft.com/office/officeart/2005/8/layout/pyramid1"/>
    <dgm:cxn modelId="{E24371D6-4B71-48E0-AED5-48B0D42C7C5D}" srcId="{FE97B765-4E35-4814-A1A2-B5DCDE4A4865}" destId="{5C517D27-20A8-4095-A721-50A75FF4DBB1}" srcOrd="2" destOrd="0" parTransId="{74682CA0-8FE3-4A23-9A85-D63A0C8E28F6}" sibTransId="{70CF4761-6EB1-4D1A-B9F0-410E61016D9B}"/>
    <dgm:cxn modelId="{959AC20F-F437-4A09-9DC5-0B41C03C93DE}" srcId="{FE97B765-4E35-4814-A1A2-B5DCDE4A4865}" destId="{52A30D6C-2DD8-4629-BCEC-7B0E87ADB1DD}" srcOrd="1" destOrd="0" parTransId="{A8358BB0-AFF3-4EDC-861A-2D8B3F35F9C8}" sibTransId="{25E16A19-00D6-4F2B-89B8-A85375B97BB2}"/>
    <dgm:cxn modelId="{687D316A-3C7E-48C5-A6C6-66F62156B161}" type="presOf" srcId="{52A30D6C-2DD8-4629-BCEC-7B0E87ADB1DD}" destId="{150E7F4A-A65C-4311-A850-18CDB878D277}" srcOrd="1" destOrd="0" presId="urn:microsoft.com/office/officeart/2005/8/layout/pyramid1"/>
    <dgm:cxn modelId="{06581FCC-F103-4E87-B7B1-564BA905CC37}" type="presOf" srcId="{52A30D6C-2DD8-4629-BCEC-7B0E87ADB1DD}" destId="{6216650E-846C-4DF8-888F-6255CE43A4E5}" srcOrd="0" destOrd="0" presId="urn:microsoft.com/office/officeart/2005/8/layout/pyramid1"/>
    <dgm:cxn modelId="{CA475BE4-4982-4F7F-B337-B96910498218}" type="presParOf" srcId="{41E4CC6E-676F-4780-8470-3B9B59A93C3E}" destId="{3D16EED9-C3D3-442F-B350-67E9D147ACA6}" srcOrd="0" destOrd="0" presId="urn:microsoft.com/office/officeart/2005/8/layout/pyramid1"/>
    <dgm:cxn modelId="{4E026F74-5FF1-4CFE-8D7E-8B929096A7A2}" type="presParOf" srcId="{3D16EED9-C3D3-442F-B350-67E9D147ACA6}" destId="{FB19536B-ED89-4B8D-B431-61D79637B233}" srcOrd="0" destOrd="0" presId="urn:microsoft.com/office/officeart/2005/8/layout/pyramid1"/>
    <dgm:cxn modelId="{7D83D426-1205-4EFB-99BE-64346BCBE2E1}" type="presParOf" srcId="{3D16EED9-C3D3-442F-B350-67E9D147ACA6}" destId="{973E8A16-99B6-41E5-83C4-F080C15D6012}" srcOrd="1" destOrd="0" presId="urn:microsoft.com/office/officeart/2005/8/layout/pyramid1"/>
    <dgm:cxn modelId="{E8748F2E-B098-42DA-A3C5-00B3C211D239}" type="presParOf" srcId="{41E4CC6E-676F-4780-8470-3B9B59A93C3E}" destId="{CB734103-92A9-4F8D-ADE5-47966BC1502A}" srcOrd="1" destOrd="0" presId="urn:microsoft.com/office/officeart/2005/8/layout/pyramid1"/>
    <dgm:cxn modelId="{E4D2586D-2C63-4385-AFED-4B57B2CDFD50}" type="presParOf" srcId="{CB734103-92A9-4F8D-ADE5-47966BC1502A}" destId="{6216650E-846C-4DF8-888F-6255CE43A4E5}" srcOrd="0" destOrd="0" presId="urn:microsoft.com/office/officeart/2005/8/layout/pyramid1"/>
    <dgm:cxn modelId="{0173626A-0329-4DD8-8478-0FD28954E4D4}" type="presParOf" srcId="{CB734103-92A9-4F8D-ADE5-47966BC1502A}" destId="{150E7F4A-A65C-4311-A850-18CDB878D277}" srcOrd="1" destOrd="0" presId="urn:microsoft.com/office/officeart/2005/8/layout/pyramid1"/>
    <dgm:cxn modelId="{67B2E631-E604-4359-8FFC-D9E561F7737A}" type="presParOf" srcId="{41E4CC6E-676F-4780-8470-3B9B59A93C3E}" destId="{782AD6F7-101F-4E7D-9A4B-9C0AD701F95B}" srcOrd="2" destOrd="0" presId="urn:microsoft.com/office/officeart/2005/8/layout/pyramid1"/>
    <dgm:cxn modelId="{08BE5CDA-90B4-47B1-B181-6D02DDCE9FA9}" type="presParOf" srcId="{782AD6F7-101F-4E7D-9A4B-9C0AD701F95B}" destId="{8A948F10-70B3-4FA6-8CA1-0F571BB385DA}" srcOrd="0" destOrd="0" presId="urn:microsoft.com/office/officeart/2005/8/layout/pyramid1"/>
    <dgm:cxn modelId="{C42C48D6-4AFF-472D-958B-055A1DE07FE6}" type="presParOf" srcId="{782AD6F7-101F-4E7D-9A4B-9C0AD701F95B}" destId="{2C95AFA9-7A54-4B28-97D1-1C24EA2D1AE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97B765-4E35-4814-A1A2-B5DCDE4A4865}" type="doc">
      <dgm:prSet loTypeId="urn:microsoft.com/office/officeart/2005/8/layout/pyramid1" loCatId="pyramid" qsTypeId="urn:microsoft.com/office/officeart/2005/8/quickstyle/simple1" qsCatId="simple" csTypeId="urn:microsoft.com/office/officeart/2005/8/colors/accent1_3" csCatId="accent1" phldr="1"/>
      <dgm:spPr/>
    </dgm:pt>
    <dgm:pt modelId="{34803A4E-6F9D-44C0-A78C-CA4F490BDEA7}">
      <dgm:prSet phldrT="[Text]"/>
      <dgm:spPr/>
      <dgm:t>
        <a:bodyPr/>
        <a:lstStyle/>
        <a:p>
          <a:endParaRPr lang="en-US" dirty="0"/>
        </a:p>
        <a:p>
          <a:r>
            <a:rPr lang="en-US" dirty="0"/>
            <a:t>Student</a:t>
          </a:r>
        </a:p>
      </dgm:t>
    </dgm:pt>
    <dgm:pt modelId="{BE148A26-FDEB-4960-AA60-7D5FFEEA2B8F}" type="parTrans" cxnId="{3F0BA670-4174-49BE-9C31-F82101639C12}">
      <dgm:prSet/>
      <dgm:spPr/>
      <dgm:t>
        <a:bodyPr/>
        <a:lstStyle/>
        <a:p>
          <a:endParaRPr lang="en-US"/>
        </a:p>
      </dgm:t>
    </dgm:pt>
    <dgm:pt modelId="{A6422E89-5C36-4FAC-911B-2822AD0B864C}" type="sibTrans" cxnId="{3F0BA670-4174-49BE-9C31-F82101639C12}">
      <dgm:prSet/>
      <dgm:spPr/>
      <dgm:t>
        <a:bodyPr/>
        <a:lstStyle/>
        <a:p>
          <a:endParaRPr lang="en-US"/>
        </a:p>
      </dgm:t>
    </dgm:pt>
    <dgm:pt modelId="{52A30D6C-2DD8-4629-BCEC-7B0E87ADB1DD}">
      <dgm:prSet phldrT="[Text]"/>
      <dgm:spPr/>
      <dgm:t>
        <a:bodyPr/>
        <a:lstStyle/>
        <a:p>
          <a:r>
            <a:rPr lang="en-US" dirty="0"/>
            <a:t>Intern</a:t>
          </a:r>
        </a:p>
      </dgm:t>
    </dgm:pt>
    <dgm:pt modelId="{A8358BB0-AFF3-4EDC-861A-2D8B3F35F9C8}" type="parTrans" cxnId="{959AC20F-F437-4A09-9DC5-0B41C03C93DE}">
      <dgm:prSet/>
      <dgm:spPr/>
      <dgm:t>
        <a:bodyPr/>
        <a:lstStyle/>
        <a:p>
          <a:endParaRPr lang="en-US"/>
        </a:p>
      </dgm:t>
    </dgm:pt>
    <dgm:pt modelId="{25E16A19-00D6-4F2B-89B8-A85375B97BB2}" type="sibTrans" cxnId="{959AC20F-F437-4A09-9DC5-0B41C03C93DE}">
      <dgm:prSet/>
      <dgm:spPr/>
      <dgm:t>
        <a:bodyPr/>
        <a:lstStyle/>
        <a:p>
          <a:endParaRPr lang="en-US"/>
        </a:p>
      </dgm:t>
    </dgm:pt>
    <dgm:pt modelId="{5C517D27-20A8-4095-A721-50A75FF4DBB1}">
      <dgm:prSet phldrT="[Text]"/>
      <dgm:spPr/>
      <dgm:t>
        <a:bodyPr/>
        <a:lstStyle/>
        <a:p>
          <a:r>
            <a:rPr lang="en-US" dirty="0"/>
            <a:t>Resident/Fellow</a:t>
          </a:r>
        </a:p>
      </dgm:t>
    </dgm:pt>
    <dgm:pt modelId="{74682CA0-8FE3-4A23-9A85-D63A0C8E28F6}" type="parTrans" cxnId="{E24371D6-4B71-48E0-AED5-48B0D42C7C5D}">
      <dgm:prSet/>
      <dgm:spPr/>
      <dgm:t>
        <a:bodyPr/>
        <a:lstStyle/>
        <a:p>
          <a:endParaRPr lang="en-US"/>
        </a:p>
      </dgm:t>
    </dgm:pt>
    <dgm:pt modelId="{70CF4761-6EB1-4D1A-B9F0-410E61016D9B}" type="sibTrans" cxnId="{E24371D6-4B71-48E0-AED5-48B0D42C7C5D}">
      <dgm:prSet/>
      <dgm:spPr/>
      <dgm:t>
        <a:bodyPr/>
        <a:lstStyle/>
        <a:p>
          <a:endParaRPr lang="en-US"/>
        </a:p>
      </dgm:t>
    </dgm:pt>
    <dgm:pt modelId="{41E4CC6E-676F-4780-8470-3B9B59A93C3E}" type="pres">
      <dgm:prSet presAssocID="{FE97B765-4E35-4814-A1A2-B5DCDE4A4865}" presName="Name0" presStyleCnt="0">
        <dgm:presLayoutVars>
          <dgm:dir/>
          <dgm:animLvl val="lvl"/>
          <dgm:resizeHandles val="exact"/>
        </dgm:presLayoutVars>
      </dgm:prSet>
      <dgm:spPr/>
    </dgm:pt>
    <dgm:pt modelId="{3D16EED9-C3D3-442F-B350-67E9D147ACA6}" type="pres">
      <dgm:prSet presAssocID="{34803A4E-6F9D-44C0-A78C-CA4F490BDEA7}" presName="Name8" presStyleCnt="0"/>
      <dgm:spPr/>
    </dgm:pt>
    <dgm:pt modelId="{FB19536B-ED89-4B8D-B431-61D79637B233}" type="pres">
      <dgm:prSet presAssocID="{34803A4E-6F9D-44C0-A78C-CA4F490BDEA7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3E8A16-99B6-41E5-83C4-F080C15D6012}" type="pres">
      <dgm:prSet presAssocID="{34803A4E-6F9D-44C0-A78C-CA4F490BDEA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734103-92A9-4F8D-ADE5-47966BC1502A}" type="pres">
      <dgm:prSet presAssocID="{52A30D6C-2DD8-4629-BCEC-7B0E87ADB1DD}" presName="Name8" presStyleCnt="0"/>
      <dgm:spPr/>
    </dgm:pt>
    <dgm:pt modelId="{6216650E-846C-4DF8-888F-6255CE43A4E5}" type="pres">
      <dgm:prSet presAssocID="{52A30D6C-2DD8-4629-BCEC-7B0E87ADB1DD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0E7F4A-A65C-4311-A850-18CDB878D277}" type="pres">
      <dgm:prSet presAssocID="{52A30D6C-2DD8-4629-BCEC-7B0E87ADB1D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2AD6F7-101F-4E7D-9A4B-9C0AD701F95B}" type="pres">
      <dgm:prSet presAssocID="{5C517D27-20A8-4095-A721-50A75FF4DBB1}" presName="Name8" presStyleCnt="0"/>
      <dgm:spPr/>
    </dgm:pt>
    <dgm:pt modelId="{8A948F10-70B3-4FA6-8CA1-0F571BB385DA}" type="pres">
      <dgm:prSet presAssocID="{5C517D27-20A8-4095-A721-50A75FF4DBB1}" presName="level" presStyleLbl="node1" presStyleIdx="2" presStyleCnt="3" custLinFactNeighborX="-17500" custLinFactNeighborY="2171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95AFA9-7A54-4B28-97D1-1C24EA2D1AE5}" type="pres">
      <dgm:prSet presAssocID="{5C517D27-20A8-4095-A721-50A75FF4DBB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AAB96F-3C9D-46BA-9B30-9C904045AC8F}" type="presOf" srcId="{34803A4E-6F9D-44C0-A78C-CA4F490BDEA7}" destId="{973E8A16-99B6-41E5-83C4-F080C15D6012}" srcOrd="1" destOrd="0" presId="urn:microsoft.com/office/officeart/2005/8/layout/pyramid1"/>
    <dgm:cxn modelId="{4D6E3524-30B4-42AF-8678-01FFCBB1DDC5}" type="presOf" srcId="{5C517D27-20A8-4095-A721-50A75FF4DBB1}" destId="{2C95AFA9-7A54-4B28-97D1-1C24EA2D1AE5}" srcOrd="1" destOrd="0" presId="urn:microsoft.com/office/officeart/2005/8/layout/pyramid1"/>
    <dgm:cxn modelId="{3F0BA670-4174-49BE-9C31-F82101639C12}" srcId="{FE97B765-4E35-4814-A1A2-B5DCDE4A4865}" destId="{34803A4E-6F9D-44C0-A78C-CA4F490BDEA7}" srcOrd="0" destOrd="0" parTransId="{BE148A26-FDEB-4960-AA60-7D5FFEEA2B8F}" sibTransId="{A6422E89-5C36-4FAC-911B-2822AD0B864C}"/>
    <dgm:cxn modelId="{1EA8B20C-8AFE-4649-9CB3-96F2E8894120}" type="presOf" srcId="{FE97B765-4E35-4814-A1A2-B5DCDE4A4865}" destId="{41E4CC6E-676F-4780-8470-3B9B59A93C3E}" srcOrd="0" destOrd="0" presId="urn:microsoft.com/office/officeart/2005/8/layout/pyramid1"/>
    <dgm:cxn modelId="{7DEC9422-DC46-4F8B-8F90-7103241AAF20}" type="presOf" srcId="{5C517D27-20A8-4095-A721-50A75FF4DBB1}" destId="{8A948F10-70B3-4FA6-8CA1-0F571BB385DA}" srcOrd="0" destOrd="0" presId="urn:microsoft.com/office/officeart/2005/8/layout/pyramid1"/>
    <dgm:cxn modelId="{443C1E36-0788-406A-9522-F3F7623A88B9}" type="presOf" srcId="{34803A4E-6F9D-44C0-A78C-CA4F490BDEA7}" destId="{FB19536B-ED89-4B8D-B431-61D79637B233}" srcOrd="0" destOrd="0" presId="urn:microsoft.com/office/officeart/2005/8/layout/pyramid1"/>
    <dgm:cxn modelId="{E24371D6-4B71-48E0-AED5-48B0D42C7C5D}" srcId="{FE97B765-4E35-4814-A1A2-B5DCDE4A4865}" destId="{5C517D27-20A8-4095-A721-50A75FF4DBB1}" srcOrd="2" destOrd="0" parTransId="{74682CA0-8FE3-4A23-9A85-D63A0C8E28F6}" sibTransId="{70CF4761-6EB1-4D1A-B9F0-410E61016D9B}"/>
    <dgm:cxn modelId="{959AC20F-F437-4A09-9DC5-0B41C03C93DE}" srcId="{FE97B765-4E35-4814-A1A2-B5DCDE4A4865}" destId="{52A30D6C-2DD8-4629-BCEC-7B0E87ADB1DD}" srcOrd="1" destOrd="0" parTransId="{A8358BB0-AFF3-4EDC-861A-2D8B3F35F9C8}" sibTransId="{25E16A19-00D6-4F2B-89B8-A85375B97BB2}"/>
    <dgm:cxn modelId="{687D316A-3C7E-48C5-A6C6-66F62156B161}" type="presOf" srcId="{52A30D6C-2DD8-4629-BCEC-7B0E87ADB1DD}" destId="{150E7F4A-A65C-4311-A850-18CDB878D277}" srcOrd="1" destOrd="0" presId="urn:microsoft.com/office/officeart/2005/8/layout/pyramid1"/>
    <dgm:cxn modelId="{06581FCC-F103-4E87-B7B1-564BA905CC37}" type="presOf" srcId="{52A30D6C-2DD8-4629-BCEC-7B0E87ADB1DD}" destId="{6216650E-846C-4DF8-888F-6255CE43A4E5}" srcOrd="0" destOrd="0" presId="urn:microsoft.com/office/officeart/2005/8/layout/pyramid1"/>
    <dgm:cxn modelId="{CA475BE4-4982-4F7F-B337-B96910498218}" type="presParOf" srcId="{41E4CC6E-676F-4780-8470-3B9B59A93C3E}" destId="{3D16EED9-C3D3-442F-B350-67E9D147ACA6}" srcOrd="0" destOrd="0" presId="urn:microsoft.com/office/officeart/2005/8/layout/pyramid1"/>
    <dgm:cxn modelId="{4E026F74-5FF1-4CFE-8D7E-8B929096A7A2}" type="presParOf" srcId="{3D16EED9-C3D3-442F-B350-67E9D147ACA6}" destId="{FB19536B-ED89-4B8D-B431-61D79637B233}" srcOrd="0" destOrd="0" presId="urn:microsoft.com/office/officeart/2005/8/layout/pyramid1"/>
    <dgm:cxn modelId="{7D83D426-1205-4EFB-99BE-64346BCBE2E1}" type="presParOf" srcId="{3D16EED9-C3D3-442F-B350-67E9D147ACA6}" destId="{973E8A16-99B6-41E5-83C4-F080C15D6012}" srcOrd="1" destOrd="0" presId="urn:microsoft.com/office/officeart/2005/8/layout/pyramid1"/>
    <dgm:cxn modelId="{E8748F2E-B098-42DA-A3C5-00B3C211D239}" type="presParOf" srcId="{41E4CC6E-676F-4780-8470-3B9B59A93C3E}" destId="{CB734103-92A9-4F8D-ADE5-47966BC1502A}" srcOrd="1" destOrd="0" presId="urn:microsoft.com/office/officeart/2005/8/layout/pyramid1"/>
    <dgm:cxn modelId="{E4D2586D-2C63-4385-AFED-4B57B2CDFD50}" type="presParOf" srcId="{CB734103-92A9-4F8D-ADE5-47966BC1502A}" destId="{6216650E-846C-4DF8-888F-6255CE43A4E5}" srcOrd="0" destOrd="0" presId="urn:microsoft.com/office/officeart/2005/8/layout/pyramid1"/>
    <dgm:cxn modelId="{0173626A-0329-4DD8-8478-0FD28954E4D4}" type="presParOf" srcId="{CB734103-92A9-4F8D-ADE5-47966BC1502A}" destId="{150E7F4A-A65C-4311-A850-18CDB878D277}" srcOrd="1" destOrd="0" presId="urn:microsoft.com/office/officeart/2005/8/layout/pyramid1"/>
    <dgm:cxn modelId="{67B2E631-E604-4359-8FFC-D9E561F7737A}" type="presParOf" srcId="{41E4CC6E-676F-4780-8470-3B9B59A93C3E}" destId="{782AD6F7-101F-4E7D-9A4B-9C0AD701F95B}" srcOrd="2" destOrd="0" presId="urn:microsoft.com/office/officeart/2005/8/layout/pyramid1"/>
    <dgm:cxn modelId="{08BE5CDA-90B4-47B1-B181-6D02DDCE9FA9}" type="presParOf" srcId="{782AD6F7-101F-4E7D-9A4B-9C0AD701F95B}" destId="{8A948F10-70B3-4FA6-8CA1-0F571BB385DA}" srcOrd="0" destOrd="0" presId="urn:microsoft.com/office/officeart/2005/8/layout/pyramid1"/>
    <dgm:cxn modelId="{C42C48D6-4AFF-472D-958B-055A1DE07FE6}" type="presParOf" srcId="{782AD6F7-101F-4E7D-9A4B-9C0AD701F95B}" destId="{2C95AFA9-7A54-4B28-97D1-1C24EA2D1AE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19536B-ED89-4B8D-B431-61D79637B233}">
      <dsp:nvSpPr>
        <dsp:cNvPr id="0" name=""/>
        <dsp:cNvSpPr/>
      </dsp:nvSpPr>
      <dsp:spPr>
        <a:xfrm>
          <a:off x="2480733" y="0"/>
          <a:ext cx="2480733" cy="1526822"/>
        </a:xfrm>
        <a:prstGeom prst="trapezoid">
          <a:avLst>
            <a:gd name="adj" fmla="val 81238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kern="1200" dirty="0"/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/>
            <a:t>Sub</a:t>
          </a:r>
        </a:p>
      </dsp:txBody>
      <dsp:txXfrm>
        <a:off x="2480733" y="0"/>
        <a:ext cx="2480733" cy="1526822"/>
      </dsp:txXfrm>
    </dsp:sp>
    <dsp:sp modelId="{6216650E-846C-4DF8-888F-6255CE43A4E5}">
      <dsp:nvSpPr>
        <dsp:cNvPr id="0" name=""/>
        <dsp:cNvSpPr/>
      </dsp:nvSpPr>
      <dsp:spPr>
        <a:xfrm>
          <a:off x="1240366" y="1526822"/>
          <a:ext cx="4961466" cy="1526822"/>
        </a:xfrm>
        <a:prstGeom prst="trapezoid">
          <a:avLst>
            <a:gd name="adj" fmla="val 81238"/>
          </a:avLst>
        </a:prstGeom>
        <a:solidFill>
          <a:schemeClr val="accent1">
            <a:shade val="80000"/>
            <a:hueOff val="371652"/>
            <a:satOff val="-37501"/>
            <a:lumOff val="198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/>
            <a:t>Specialized</a:t>
          </a:r>
        </a:p>
      </dsp:txBody>
      <dsp:txXfrm>
        <a:off x="2108623" y="1526822"/>
        <a:ext cx="3224953" cy="1526822"/>
      </dsp:txXfrm>
    </dsp:sp>
    <dsp:sp modelId="{8A948F10-70B3-4FA6-8CA1-0F571BB385DA}">
      <dsp:nvSpPr>
        <dsp:cNvPr id="0" name=""/>
        <dsp:cNvSpPr/>
      </dsp:nvSpPr>
      <dsp:spPr>
        <a:xfrm>
          <a:off x="0" y="3053644"/>
          <a:ext cx="7442200" cy="1526822"/>
        </a:xfrm>
        <a:prstGeom prst="trapezoid">
          <a:avLst>
            <a:gd name="adj" fmla="val 81238"/>
          </a:avLst>
        </a:prstGeom>
        <a:solidFill>
          <a:schemeClr val="accent1">
            <a:shade val="80000"/>
            <a:hueOff val="743304"/>
            <a:satOff val="-75001"/>
            <a:lumOff val="396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/>
            <a:t>General </a:t>
          </a:r>
        </a:p>
      </dsp:txBody>
      <dsp:txXfrm>
        <a:off x="1302384" y="3053644"/>
        <a:ext cx="4837430" cy="15268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19536B-ED89-4B8D-B431-61D79637B233}">
      <dsp:nvSpPr>
        <dsp:cNvPr id="0" name=""/>
        <dsp:cNvSpPr/>
      </dsp:nvSpPr>
      <dsp:spPr>
        <a:xfrm>
          <a:off x="2480733" y="0"/>
          <a:ext cx="2480733" cy="1526822"/>
        </a:xfrm>
        <a:prstGeom prst="trapezoid">
          <a:avLst>
            <a:gd name="adj" fmla="val 81238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kern="1200" dirty="0"/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/>
            <a:t>Student</a:t>
          </a:r>
        </a:p>
      </dsp:txBody>
      <dsp:txXfrm>
        <a:off x="2480733" y="0"/>
        <a:ext cx="2480733" cy="1526822"/>
      </dsp:txXfrm>
    </dsp:sp>
    <dsp:sp modelId="{6216650E-846C-4DF8-888F-6255CE43A4E5}">
      <dsp:nvSpPr>
        <dsp:cNvPr id="0" name=""/>
        <dsp:cNvSpPr/>
      </dsp:nvSpPr>
      <dsp:spPr>
        <a:xfrm>
          <a:off x="1240366" y="1526822"/>
          <a:ext cx="4961466" cy="1526822"/>
        </a:xfrm>
        <a:prstGeom prst="trapezoid">
          <a:avLst>
            <a:gd name="adj" fmla="val 81238"/>
          </a:avLst>
        </a:prstGeom>
        <a:solidFill>
          <a:schemeClr val="accent1">
            <a:shade val="80000"/>
            <a:hueOff val="371652"/>
            <a:satOff val="-37501"/>
            <a:lumOff val="198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/>
            <a:t>Intern</a:t>
          </a:r>
        </a:p>
      </dsp:txBody>
      <dsp:txXfrm>
        <a:off x="2108623" y="1526822"/>
        <a:ext cx="3224953" cy="1526822"/>
      </dsp:txXfrm>
    </dsp:sp>
    <dsp:sp modelId="{8A948F10-70B3-4FA6-8CA1-0F571BB385DA}">
      <dsp:nvSpPr>
        <dsp:cNvPr id="0" name=""/>
        <dsp:cNvSpPr/>
      </dsp:nvSpPr>
      <dsp:spPr>
        <a:xfrm>
          <a:off x="0" y="3053644"/>
          <a:ext cx="7442200" cy="1526822"/>
        </a:xfrm>
        <a:prstGeom prst="trapezoid">
          <a:avLst>
            <a:gd name="adj" fmla="val 81238"/>
          </a:avLst>
        </a:prstGeom>
        <a:solidFill>
          <a:schemeClr val="accent1">
            <a:shade val="80000"/>
            <a:hueOff val="743304"/>
            <a:satOff val="-75001"/>
            <a:lumOff val="396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/>
            <a:t>Resident/Fellow</a:t>
          </a:r>
        </a:p>
      </dsp:txBody>
      <dsp:txXfrm>
        <a:off x="1302384" y="3053644"/>
        <a:ext cx="4837430" cy="15268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0F75959-7FBE-43E2-AC57-0C9083FB58B4}" type="datetimeFigureOut">
              <a:rPr lang="en-US"/>
              <a:pPr>
                <a:defRPr/>
              </a:pPr>
              <a:t>5/20/2020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A12AA47-42F1-489B-BC2E-DC190DB7BBA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32400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-65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49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-65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49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49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-65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49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76AAAA1-CAB0-4AC0-8DC7-AF54434C4E5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502618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6AAAA1-CAB0-4AC0-8DC7-AF54434C4E50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50873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fontAlgn="base" hangingPunct="0"/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65" charset="0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6AAAA1-CAB0-4AC0-8DC7-AF54434C4E50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719177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6AAAA1-CAB0-4AC0-8DC7-AF54434C4E50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00368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6AAAA1-CAB0-4AC0-8DC7-AF54434C4E50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762858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800" baseline="0" dirty="0" smtClean="0">
              <a:effectLst/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baseline="0" dirty="0" smtClean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6AAAA1-CAB0-4AC0-8DC7-AF54434C4E50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034488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6AAAA1-CAB0-4AC0-8DC7-AF54434C4E50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82092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6AAAA1-CAB0-4AC0-8DC7-AF54434C4E50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253061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6AAAA1-CAB0-4AC0-8DC7-AF54434C4E50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569452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6AAAA1-CAB0-4AC0-8DC7-AF54434C4E50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899094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6AAAA1-CAB0-4AC0-8DC7-AF54434C4E50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46340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6AAAA1-CAB0-4AC0-8DC7-AF54434C4E50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1386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6AAAA1-CAB0-4AC0-8DC7-AF54434C4E50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507528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6AAAA1-CAB0-4AC0-8DC7-AF54434C4E50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090047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fontAlgn="base" hangingPunct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Times New Roman" pitchFamily="-65" charset="0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effectLst/>
              <a:latin typeface="Times New Roman" pitchFamily="-65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6AAAA1-CAB0-4AC0-8DC7-AF54434C4E50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1227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fontAlgn="base" hangingPunct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6AAAA1-CAB0-4AC0-8DC7-AF54434C4E50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95352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6AAAA1-CAB0-4AC0-8DC7-AF54434C4E50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834742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6AAAA1-CAB0-4AC0-8DC7-AF54434C4E50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11287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6AAAA1-CAB0-4AC0-8DC7-AF54434C4E50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492823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6AAAA1-CAB0-4AC0-8DC7-AF54434C4E50}" type="slidenum">
              <a:rPr lang="en-US" altLang="en-US" smtClean="0"/>
              <a:pPr>
                <a:defRPr/>
              </a:pPr>
              <a:t>31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3118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6AAAA1-CAB0-4AC0-8DC7-AF54434C4E50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90314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6AAAA1-CAB0-4AC0-8DC7-AF54434C4E50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0107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6AAAA1-CAB0-4AC0-8DC7-AF54434C4E50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35844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6AAAA1-CAB0-4AC0-8DC7-AF54434C4E50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99090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6AAAA1-CAB0-4AC0-8DC7-AF54434C4E50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61409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6AAAA1-CAB0-4AC0-8DC7-AF54434C4E50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9453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6AAAA1-CAB0-4AC0-8DC7-AF54434C4E50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09234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09600" y="1143000"/>
            <a:ext cx="10972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81000" y="0"/>
            <a:ext cx="114300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>
            <a:lvl1pPr>
              <a:defRPr sz="4000"/>
            </a:lvl1pPr>
            <a:lvl2pPr>
              <a:defRPr sz="36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0B716-D580-47D7-8816-698613FC073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40309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5BE2F-96EE-46E7-A819-4F6B13F0EA7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92129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063FC-6EB4-4B02-974C-DB6F57A1D80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18309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A8B11-A242-4B9D-96C8-4711FC0C4F0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43422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CAB04-EBF6-41A7-92CA-CD7B631F65F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792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DE84D-8093-4006-BEE2-597C81BF488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94861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609600" y="1143000"/>
            <a:ext cx="10972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0"/>
            <a:ext cx="109728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9600" y="12954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197600" y="12954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7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8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9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14878-6EAE-4DAD-BFB6-29424347D81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95354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09600" y="1143000"/>
            <a:ext cx="10972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95400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93516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954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93516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4E4A9-57C8-4BCF-ADF7-8059E49D52E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67286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609600" y="1143000"/>
            <a:ext cx="10972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090AC-0D3C-468E-9ADC-BB996028662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44876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62265-87D6-4E8A-90CE-50CA4DD6985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5815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62265-87D6-4E8A-90CE-50CA4DD6985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381000" y="304800"/>
            <a:ext cx="11430000" cy="5940425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4286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A05F1-CA4E-4941-B0BC-A51D27A616F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12227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47"/>
            </a:gs>
            <a:gs pos="100000">
              <a:srgbClr val="00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381000" y="0"/>
            <a:ext cx="1143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381000" y="1295400"/>
            <a:ext cx="11430000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28356" name="Rectangle 4"/>
          <p:cNvSpPr>
            <a:spLocks noGrp="1" noChangeArrowheads="1"/>
          </p:cNvSpPr>
          <p:nvPr>
            <p:ph type="dt" sz="half" idx="2"/>
            <p:custDataLst>
              <p:tags r:id="rId16"/>
            </p:custDataLst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8357" name="Rectangle 5"/>
          <p:cNvSpPr>
            <a:spLocks noGrp="1" noChangeArrowheads="1"/>
          </p:cNvSpPr>
          <p:nvPr>
            <p:ph type="ftr" sz="quarter" idx="3"/>
            <p:custDataLst>
              <p:tags r:id="rId17"/>
            </p:custDataLst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8358" name="Rectangle 6"/>
          <p:cNvSpPr>
            <a:spLocks noGrp="1" noChangeArrowheads="1"/>
          </p:cNvSpPr>
          <p:nvPr>
            <p:ph type="sldNum" sz="quarter" idx="4"/>
            <p:custDataLst>
              <p:tags r:id="rId18"/>
            </p:custDataLst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72932C1-BFB1-4E51-985C-7ED60DE4BDC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5" r:id="rId1"/>
    <p:sldLayoutId id="2147483688" r:id="rId2"/>
    <p:sldLayoutId id="2147483689" r:id="rId3"/>
    <p:sldLayoutId id="2147483696" r:id="rId4"/>
    <p:sldLayoutId id="2147483697" r:id="rId5"/>
    <p:sldLayoutId id="2147483698" r:id="rId6"/>
    <p:sldLayoutId id="2147483690" r:id="rId7"/>
    <p:sldLayoutId id="2147483699" r:id="rId8"/>
    <p:sldLayoutId id="2147483691" r:id="rId9"/>
    <p:sldLayoutId id="2147483692" r:id="rId10"/>
    <p:sldLayoutId id="2147483693" r:id="rId11"/>
    <p:sldLayoutId id="214748369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0" i="0" u="none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0" i="0" u="none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5" r="13218"/>
          <a:stretch/>
        </p:blipFill>
        <p:spPr>
          <a:xfrm>
            <a:off x="0" y="0"/>
            <a:ext cx="3200400" cy="3971044"/>
          </a:xfrm>
          <a:effectLst>
            <a:reflection blurRad="6350" stA="50000" endA="300" endPos="55000" dir="5400000" sy="-100000" algn="bl" rotWithShape="0"/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352800" y="1143000"/>
            <a:ext cx="8610600" cy="3505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0" i="0" u="none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4400" kern="0" dirty="0"/>
              <a:t>UK College of Medicine</a:t>
            </a:r>
          </a:p>
          <a:p>
            <a:pPr algn="l"/>
            <a:r>
              <a:rPr lang="en-US" sz="4400" kern="0" dirty="0"/>
              <a:t>Clinical </a:t>
            </a:r>
            <a:r>
              <a:rPr lang="en-US" sz="4400" kern="0" dirty="0" smtClean="0"/>
              <a:t>Teaching Faculty Development</a:t>
            </a:r>
          </a:p>
          <a:p>
            <a:pPr algn="l"/>
            <a:endParaRPr lang="en-US" sz="4400" kern="0" dirty="0" smtClean="0"/>
          </a:p>
          <a:p>
            <a:pPr algn="l"/>
            <a:r>
              <a:rPr lang="en-US" sz="4400" b="1" kern="0" dirty="0" smtClean="0"/>
              <a:t>Individual Precepting</a:t>
            </a:r>
            <a:endParaRPr lang="en-US" sz="4400" b="1" kern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632" y="5029200"/>
            <a:ext cx="5013368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18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95"/>
    </mc:Choice>
    <mc:Fallback xmlns="">
      <p:transition spd="slow" advTm="329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436914"/>
            <a:ext cx="6400800" cy="48107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Prime the learner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57800" y="1436914"/>
            <a:ext cx="7374517" cy="48107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2759941"/>
            <a:ext cx="4191000" cy="31432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197105"/>
            <a:ext cx="12344400" cy="66089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05400" y="5998819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The well of knowledge beneath the surface…</a:t>
            </a:r>
          </a:p>
        </p:txBody>
      </p:sp>
    </p:spTree>
    <p:extLst>
      <p:ext uri="{BB962C8B-B14F-4D97-AF65-F5344CB8AC3E}">
        <p14:creationId xmlns:p14="http://schemas.microsoft.com/office/powerpoint/2010/main" val="272141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>
            <a:off x="508000" y="5486400"/>
            <a:ext cx="109728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Prime the learner for a patient encounter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4000" dirty="0"/>
              <a:t>TELL </a:t>
            </a:r>
          </a:p>
          <a:p>
            <a:r>
              <a:rPr lang="en-US" dirty="0"/>
              <a:t>-Patient specific background information</a:t>
            </a:r>
          </a:p>
          <a:p>
            <a:r>
              <a:rPr lang="en-US" dirty="0"/>
              <a:t>-Important tasks to be performed</a:t>
            </a:r>
          </a:p>
          <a:p>
            <a:endParaRPr lang="en-US" dirty="0"/>
          </a:p>
          <a:p>
            <a:r>
              <a:rPr lang="en-US" sz="4000" dirty="0"/>
              <a:t>ASK </a:t>
            </a:r>
          </a:p>
          <a:p>
            <a:r>
              <a:rPr lang="en-US" dirty="0"/>
              <a:t>-To activate their knowledge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1276350"/>
            <a:ext cx="5943600" cy="3525838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6172200" y="60198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1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304800"/>
            <a:ext cx="11430000" cy="6553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You and 3</a:t>
            </a:r>
            <a:r>
              <a:rPr lang="en-US" baseline="30000" dirty="0"/>
              <a:t>rd</a:t>
            </a:r>
            <a:r>
              <a:rPr lang="en-US" dirty="0"/>
              <a:t> yr student seeing 58 y/o man with hematuria. Which of the following would be most appropriate to prime the student?</a:t>
            </a:r>
          </a:p>
          <a:p>
            <a:pPr marL="742950" indent="-742950">
              <a:buAutoNum type="alphaUcPeriod"/>
            </a:pPr>
            <a:endParaRPr lang="en-US" sz="3200" dirty="0"/>
          </a:p>
          <a:p>
            <a:pPr marL="742950" indent="-742950">
              <a:buAutoNum type="alphaUcPeriod"/>
            </a:pPr>
            <a:r>
              <a:rPr lang="en-US" sz="3200" dirty="0"/>
              <a:t>What is the pre-test probability this is a stone?</a:t>
            </a:r>
          </a:p>
          <a:p>
            <a:pPr marL="742950" indent="-742950">
              <a:buAutoNum type="alphaUcPeriod"/>
            </a:pPr>
            <a:endParaRPr lang="en-US" sz="3200" dirty="0"/>
          </a:p>
          <a:p>
            <a:pPr marL="742950" indent="-742950">
              <a:buAutoNum type="alphaUcPeriod"/>
            </a:pPr>
            <a:r>
              <a:rPr lang="en-US" sz="3200" dirty="0"/>
              <a:t>Make sure you ask about beet intake.</a:t>
            </a:r>
          </a:p>
          <a:p>
            <a:pPr marL="742950" indent="-742950">
              <a:buAutoNum type="alphaUcPeriod"/>
            </a:pPr>
            <a:endParaRPr lang="en-US" sz="3200" dirty="0"/>
          </a:p>
          <a:p>
            <a:pPr marL="742950" indent="-742950">
              <a:buAutoNum type="alphaUcPeriod"/>
            </a:pPr>
            <a:r>
              <a:rPr lang="en-US" sz="3200" dirty="0"/>
              <a:t>What are some causes of hematuria you can think of?</a:t>
            </a:r>
          </a:p>
          <a:p>
            <a:pPr marL="742950" indent="-742950">
              <a:buAutoNum type="alphaUcPeriod"/>
            </a:pPr>
            <a:endParaRPr lang="en-US" sz="3200" dirty="0"/>
          </a:p>
          <a:p>
            <a:pPr marL="742950" indent="-742950">
              <a:buAutoNum type="alphaUcPeriod"/>
            </a:pPr>
            <a:r>
              <a:rPr lang="en-US" sz="3200" dirty="0"/>
              <a:t>In this demographic, this is most likely bladder cancer. </a:t>
            </a:r>
          </a:p>
        </p:txBody>
      </p:sp>
    </p:spTree>
    <p:extLst>
      <p:ext uri="{BB962C8B-B14F-4D97-AF65-F5344CB8AC3E}">
        <p14:creationId xmlns:p14="http://schemas.microsoft.com/office/powerpoint/2010/main" val="71118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Prime the Learner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TELL about patient and tasks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“Andy Jones is a 17 year old with poorly controlled Type 1 diabetes.”</a:t>
            </a:r>
          </a:p>
          <a:p>
            <a:endParaRPr lang="en-US" dirty="0"/>
          </a:p>
          <a:p>
            <a:r>
              <a:rPr lang="en-US" dirty="0"/>
              <a:t>“I’d like you to collect history of his recent diabetes management and do an appropriate focused exam.”</a:t>
            </a:r>
          </a:p>
          <a:p>
            <a:endParaRPr lang="en-US" dirty="0"/>
          </a:p>
          <a:p>
            <a:r>
              <a:rPr lang="en-US" dirty="0"/>
              <a:t>“Take ~10 minutes and be ready to present.”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193368" y="1295400"/>
            <a:ext cx="5846232" cy="639762"/>
          </a:xfrm>
        </p:spPr>
        <p:txBody>
          <a:bodyPr/>
          <a:lstStyle/>
          <a:p>
            <a:r>
              <a:rPr lang="en-US" dirty="0"/>
              <a:t>ASK questions to stimulate thinking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“Before you go in…”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93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685800" y="533400"/>
            <a:ext cx="11201400" cy="624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You are sending learner to see James, a previously healthy person with a chief complaint of cough for the past week.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600" dirty="0"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You want to PRIME for a differential diagnosis.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effectLst/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4191000"/>
            <a:ext cx="11887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What are a few things that can cause acute cough?</a:t>
            </a:r>
          </a:p>
          <a:p>
            <a:r>
              <a:rPr lang="en-US" sz="3600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Tell me a couple things that could cause cough in this kiddo. 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3200" dirty="0"/>
              <a:t>When you hear “cough for a week”, what causes come to mind?</a:t>
            </a:r>
          </a:p>
        </p:txBody>
      </p:sp>
    </p:spTree>
    <p:extLst>
      <p:ext uri="{BB962C8B-B14F-4D97-AF65-F5344CB8AC3E}">
        <p14:creationId xmlns:p14="http://schemas.microsoft.com/office/powerpoint/2010/main" val="72922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685800" y="533401"/>
            <a:ext cx="11201400" cy="266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You are sending learner to see James, a previously healthy person with a chief complaint of cough for the past week.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600" dirty="0"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You want </a:t>
            </a:r>
            <a:r>
              <a:rPr lang="en-US" sz="32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to </a:t>
            </a:r>
            <a:r>
              <a:rPr lang="en-US" sz="3200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PRIME for associated findings or key differentiators.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200" dirty="0">
              <a:effectLst/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4114800"/>
            <a:ext cx="112014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What are other important symptoms to ask about?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600" dirty="0"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How can you differentiate asthma vs. pneumonia?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7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304800" y="533401"/>
            <a:ext cx="11582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You are sending learner to see James, a previously healthy person with a chief complaint of cough for the past week.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600" dirty="0"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You want to </a:t>
            </a:r>
            <a:r>
              <a:rPr lang="en-US" sz="3200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PRIME for assessing severity and management decisions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200" dirty="0">
              <a:effectLst/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4343400"/>
            <a:ext cx="11887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What </a:t>
            </a:r>
            <a:r>
              <a:rPr lang="en-US" sz="3200" b="1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red flags </a:t>
            </a:r>
            <a:r>
              <a:rPr lang="en-US" sz="3200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would you look for in him?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What’s going to make you </a:t>
            </a:r>
            <a:r>
              <a:rPr lang="en-US" sz="3200" b="1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WORRY</a:t>
            </a:r>
            <a:r>
              <a:rPr lang="en-US" sz="3200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about a cough?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How will you decide whether to get an x-ray on a guy with cough?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2874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our pre-work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/>
              <a:t>FRAME the work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1935162"/>
            <a:ext cx="2971800" cy="3951288"/>
          </a:xfrm>
          <a:solidFill>
            <a:schemeClr val="tx1"/>
          </a:solidFill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Focus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Time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Output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600" dirty="0"/>
              <a:t>PRIME for this patient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935162"/>
            <a:ext cx="4779432" cy="3951288"/>
          </a:xfrm>
          <a:solidFill>
            <a:schemeClr val="tx1"/>
          </a:solidFill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TELL </a:t>
            </a:r>
          </a:p>
          <a:p>
            <a:r>
              <a:rPr lang="en-US" dirty="0">
                <a:solidFill>
                  <a:schemeClr val="bg1"/>
                </a:solidFill>
              </a:rPr>
              <a:t>Specific background info</a:t>
            </a:r>
          </a:p>
          <a:p>
            <a:r>
              <a:rPr lang="en-US" dirty="0">
                <a:solidFill>
                  <a:schemeClr val="bg1"/>
                </a:solidFill>
              </a:rPr>
              <a:t>Tasks to be performed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ASK </a:t>
            </a:r>
          </a:p>
          <a:p>
            <a:r>
              <a:rPr lang="en-US" dirty="0">
                <a:solidFill>
                  <a:schemeClr val="bg1"/>
                </a:solidFill>
              </a:rPr>
              <a:t>To activate their knowledge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34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35387" y="4922902"/>
            <a:ext cx="9618593" cy="155409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257800"/>
            <a:ext cx="10363200" cy="136207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Precepting Pitfalls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387" y="0"/>
            <a:ext cx="9618593" cy="492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18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457200"/>
            <a:ext cx="5257800" cy="57316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914400"/>
            <a:ext cx="4648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Time to play…</a:t>
            </a:r>
          </a:p>
          <a:p>
            <a:endParaRPr lang="en-US" sz="4400" dirty="0"/>
          </a:p>
          <a:p>
            <a:r>
              <a:rPr lang="en-US" sz="4400" dirty="0"/>
              <a:t>Name that pitfall!</a:t>
            </a:r>
          </a:p>
          <a:p>
            <a:endParaRPr lang="en-US" sz="4400" dirty="0"/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7335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Practice framing and priming a learner for a patient encounter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Review precepting pitfalls and how to avoid them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Use effective questions to guide learner’s clinical reasoning</a:t>
            </a:r>
          </a:p>
        </p:txBody>
      </p:sp>
    </p:spTree>
    <p:extLst>
      <p:ext uri="{BB962C8B-B14F-4D97-AF65-F5344CB8AC3E}">
        <p14:creationId xmlns:p14="http://schemas.microsoft.com/office/powerpoint/2010/main" val="113729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Precepting Pitfall #1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student presents the story of a 16 YO girl with </a:t>
            </a:r>
          </a:p>
          <a:p>
            <a:r>
              <a:rPr lang="en-US" dirty="0"/>
              <a:t>5 days of sore throat and fever.</a:t>
            </a:r>
          </a:p>
          <a:p>
            <a:r>
              <a:rPr lang="en-US" dirty="0"/>
              <a:t>  You ask the student: “Could this be mono?”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195205" y="3770312"/>
            <a:ext cx="58015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Closed question!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1" y="5257800"/>
            <a:ext cx="8763000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18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Avoiding the Closed Question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What’s on your differential for a 16 year old girl with sore throat and fever?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What are some causes of sore throat and fever in a young person?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I wonder what this could be?  How interesting, she has had fever and sore throat for 5 days- what do you think this could be?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23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Precepting Pitfall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11430000" cy="4949825"/>
          </a:xfrm>
        </p:spPr>
        <p:txBody>
          <a:bodyPr/>
          <a:lstStyle/>
          <a:p>
            <a:r>
              <a:rPr lang="en-US" dirty="0"/>
              <a:t>A student presents the story of a 16 YO girl with </a:t>
            </a:r>
          </a:p>
          <a:p>
            <a:r>
              <a:rPr lang="en-US" dirty="0"/>
              <a:t>5 days of sore throat and fever.</a:t>
            </a:r>
          </a:p>
          <a:p>
            <a:r>
              <a:rPr lang="en-US" dirty="0"/>
              <a:t>You ask: “What is most important to 	look for on exam?” 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4267200"/>
            <a:ext cx="5145470" cy="9205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6770" y="5416376"/>
            <a:ext cx="8763000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2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Avoiding the “Read My Mind” Question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What stood out to you about the exam?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How does your physical exam help you here?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How does the exam help you narrow your differential diagnosis?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17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Precepting Pitfall #3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143000"/>
            <a:ext cx="11430000" cy="5102225"/>
          </a:xfrm>
        </p:spPr>
        <p:txBody>
          <a:bodyPr/>
          <a:lstStyle/>
          <a:p>
            <a:r>
              <a:rPr lang="en-US" sz="3600" dirty="0"/>
              <a:t>Your intern presents a new consult and provides appropriate details suggestive of a new onset seizure—but doesn’t mention “seizure” is dx. </a:t>
            </a:r>
          </a:p>
          <a:p>
            <a:endParaRPr lang="en-US" dirty="0"/>
          </a:p>
          <a:p>
            <a:r>
              <a:rPr lang="en-US" sz="3200" dirty="0"/>
              <a:t>You say: “Great job! Sounds like a seizure.  Let’s load him on Keppra.”</a:t>
            </a:r>
          </a:p>
          <a:p>
            <a:r>
              <a:rPr lang="en-US" sz="2400" dirty="0"/>
              <a:t>(Intern nervously writes that down…he thought this sounded like a stroke…)</a:t>
            </a:r>
          </a:p>
        </p:txBody>
      </p:sp>
      <p:sp>
        <p:nvSpPr>
          <p:cNvPr id="6" name="Rectangle 5"/>
          <p:cNvSpPr/>
          <p:nvPr/>
        </p:nvSpPr>
        <p:spPr>
          <a:xfrm>
            <a:off x="3971120" y="5329671"/>
            <a:ext cx="4249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Taking over!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0" y="5764899"/>
            <a:ext cx="960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r>
              <a:rPr lang="en-US" sz="2800" dirty="0"/>
              <a:t>How could we re-do?</a:t>
            </a:r>
          </a:p>
        </p:txBody>
      </p:sp>
    </p:spTree>
    <p:extLst>
      <p:ext uri="{BB962C8B-B14F-4D97-AF65-F5344CB8AC3E}">
        <p14:creationId xmlns:p14="http://schemas.microsoft.com/office/powerpoint/2010/main" val="179553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Avoid Taking Over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You did a great job describing this case, what are some diagnoses that could cause that?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Tell me what you think this could be.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What do you think this most likely is?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You’ve given me a thorough history and exam, so now it’s time to commit- what you do you could be going on here?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95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Precepting Pitfall #4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You ask an intern to see a 62-year-old woman who presents with a 6-month history of vertigo and tinnitus.  </a:t>
            </a:r>
          </a:p>
          <a:p>
            <a:endParaRPr lang="en-US" sz="3200" dirty="0"/>
          </a:p>
          <a:p>
            <a:r>
              <a:rPr lang="en-US" sz="3200" dirty="0"/>
              <a:t>You spend 10 minutes describing the clinical features, complete diagnostic algorithm, and 1</a:t>
            </a:r>
            <a:r>
              <a:rPr lang="en-US" sz="3200" baseline="30000" dirty="0"/>
              <a:t>st</a:t>
            </a:r>
            <a:r>
              <a:rPr lang="en-US" sz="3200" dirty="0"/>
              <a:t>-3</a:t>
            </a:r>
            <a:r>
              <a:rPr lang="en-US" sz="3200" baseline="30000" dirty="0"/>
              <a:t>rd</a:t>
            </a:r>
            <a:r>
              <a:rPr lang="en-US" sz="3200" dirty="0"/>
              <a:t> line treatments for Meniere’s disease.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00400" y="4495800"/>
            <a:ext cx="55707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The monologue!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14800" y="5562600"/>
            <a:ext cx="960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r>
              <a:rPr lang="en-US" sz="2800" dirty="0"/>
              <a:t>How could we re-do?</a:t>
            </a:r>
          </a:p>
        </p:txBody>
      </p:sp>
    </p:spTree>
    <p:extLst>
      <p:ext uri="{BB962C8B-B14F-4D97-AF65-F5344CB8AC3E}">
        <p14:creationId xmlns:p14="http://schemas.microsoft.com/office/powerpoint/2010/main" val="387479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Avoiding the Monologue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mention Meniere’s disease, great thought, but let’s take a step back and tell me some other causes of vertigo and tinnitus.</a:t>
            </a:r>
          </a:p>
          <a:p>
            <a:r>
              <a:rPr lang="en-US" dirty="0" smtClean="0"/>
              <a:t>OR</a:t>
            </a:r>
          </a:p>
          <a:p>
            <a:r>
              <a:rPr lang="en-US" dirty="0" smtClean="0"/>
              <a:t>Give 1-2 bullet points on Meniere’s disease and ask about some specifics to look for on history and exam.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5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Precepting Pitfall #5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Your student saw a patient taking amiodarone for atrial fibrillation.   </a:t>
            </a:r>
          </a:p>
          <a:p>
            <a:r>
              <a:rPr lang="en-US" sz="3600" dirty="0"/>
              <a:t>You ask: “What is the impact of amiodarone on the peripheral activity of T4?”</a:t>
            </a:r>
          </a:p>
          <a:p>
            <a:r>
              <a:rPr lang="en-US" sz="3200" dirty="0"/>
              <a:t>When they say, “I don’t know”--remedy that with a cellular-level explanation...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284" y="4876800"/>
            <a:ext cx="11034716" cy="926672"/>
          </a:xfrm>
          <a:prstGeom prst="rect">
            <a:avLst/>
          </a:prstGeom>
        </p:spPr>
      </p:pic>
      <p:sp>
        <p:nvSpPr>
          <p:cNvPr id="6" name="Content Placeholder 6"/>
          <p:cNvSpPr txBox="1">
            <a:spLocks/>
          </p:cNvSpPr>
          <p:nvPr/>
        </p:nvSpPr>
        <p:spPr bwMode="auto">
          <a:xfrm>
            <a:off x="4343400" y="5389997"/>
            <a:ext cx="11430000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600" b="0" i="0" u="none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2800" kern="0" dirty="0"/>
          </a:p>
          <a:p>
            <a:r>
              <a:rPr lang="en-US" sz="2800" kern="0" dirty="0"/>
              <a:t>How could we re-do?</a:t>
            </a:r>
          </a:p>
        </p:txBody>
      </p:sp>
    </p:spTree>
    <p:extLst>
      <p:ext uri="{BB962C8B-B14F-4D97-AF65-F5344CB8AC3E}">
        <p14:creationId xmlns:p14="http://schemas.microsoft.com/office/powerpoint/2010/main" val="111834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Preventing Pitfalls in Precepting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62339" y="4867910"/>
            <a:ext cx="1097280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2339" y="4903457"/>
            <a:ext cx="472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Novice</a:t>
            </a:r>
          </a:p>
          <a:p>
            <a:r>
              <a:rPr lang="en-US" sz="2400" dirty="0"/>
              <a:t>Pathophysiology/risk factors</a:t>
            </a:r>
          </a:p>
          <a:p>
            <a:r>
              <a:rPr lang="en-US" sz="2400" dirty="0"/>
              <a:t>Typical history and exam findings</a:t>
            </a:r>
          </a:p>
          <a:p>
            <a:r>
              <a:rPr lang="en-US" sz="2400" dirty="0"/>
              <a:t>How to diagnose and first-line tx</a:t>
            </a:r>
          </a:p>
          <a:p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8308910" y="4931449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Advanced</a:t>
            </a:r>
          </a:p>
          <a:p>
            <a:r>
              <a:rPr lang="en-US" sz="2400" dirty="0"/>
              <a:t>Nuanced features</a:t>
            </a:r>
          </a:p>
          <a:p>
            <a:r>
              <a:rPr lang="en-US" sz="2400" dirty="0"/>
              <a:t>Atypical presentations</a:t>
            </a:r>
          </a:p>
          <a:p>
            <a:r>
              <a:rPr lang="en-US" sz="2400" dirty="0"/>
              <a:t>2</a:t>
            </a:r>
            <a:r>
              <a:rPr lang="en-US" sz="2400" baseline="30000" dirty="0"/>
              <a:t>nd</a:t>
            </a:r>
            <a:r>
              <a:rPr lang="en-US" sz="2400" dirty="0"/>
              <a:t>/3</a:t>
            </a:r>
            <a:r>
              <a:rPr lang="en-US" sz="2400" baseline="30000" dirty="0"/>
              <a:t>rd</a:t>
            </a:r>
            <a:r>
              <a:rPr lang="en-US" sz="2400" dirty="0"/>
              <a:t> line management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2339" y="1323391"/>
            <a:ext cx="118327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Use questions to stimulate thinking not test recall of facts.</a:t>
            </a:r>
          </a:p>
          <a:p>
            <a:endParaRPr lang="en-US" sz="3200" dirty="0"/>
          </a:p>
          <a:p>
            <a:r>
              <a:rPr lang="en-US" sz="3200" dirty="0"/>
              <a:t>Use HOW and WHY &gt;&gt; WHICH and WHAT</a:t>
            </a:r>
          </a:p>
          <a:p>
            <a:endParaRPr lang="en-US" sz="3200" dirty="0"/>
          </a:p>
          <a:p>
            <a:r>
              <a:rPr lang="en-US" sz="3200" dirty="0"/>
              <a:t>Use openers like “Tell me…” and “I wonder…” </a:t>
            </a:r>
          </a:p>
          <a:p>
            <a:endParaRPr lang="en-US" sz="3200" dirty="0"/>
          </a:p>
          <a:p>
            <a:r>
              <a:rPr lang="en-US" sz="3200" dirty="0"/>
              <a:t>Know your learner</a:t>
            </a:r>
          </a:p>
        </p:txBody>
      </p:sp>
    </p:spTree>
    <p:extLst>
      <p:ext uri="{BB962C8B-B14F-4D97-AF65-F5344CB8AC3E}">
        <p14:creationId xmlns:p14="http://schemas.microsoft.com/office/powerpoint/2010/main" val="425442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Who’s in the room?</a:t>
            </a:r>
          </a:p>
        </p:txBody>
      </p:sp>
      <p:pic>
        <p:nvPicPr>
          <p:cNvPr id="4" name="Picture 2" descr="Image result for doctor and studen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089" y="1447800"/>
            <a:ext cx="7992533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8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4996" y="1447800"/>
            <a:ext cx="11430000" cy="52578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Frame the work the learner should do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	Focus of visit, time spent, and output</a:t>
            </a:r>
          </a:p>
          <a:p>
            <a:pPr>
              <a:spcBef>
                <a:spcPts val="600"/>
              </a:spcBef>
            </a:pPr>
            <a:r>
              <a:rPr lang="en-US" dirty="0"/>
              <a:t>Prime them for each patient encounter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	TELL useful patient history &amp; specific tasks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	ASK questions to stimulate thinking ahead</a:t>
            </a:r>
            <a:endParaRPr lang="en-US" dirty="0"/>
          </a:p>
          <a:p>
            <a:pPr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r>
              <a:rPr lang="en-US" dirty="0"/>
              <a:t>Prevent common precepting pitfalls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	Ask open ended questions (what, why, how)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sz="2400" dirty="0"/>
              <a:t>	Know what your learner needs to know…and what they don’t 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311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5" r="12638"/>
          <a:stretch/>
        </p:blipFill>
        <p:spPr>
          <a:xfrm>
            <a:off x="0" y="0"/>
            <a:ext cx="12192000" cy="687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94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15699247"/>
              </p:ext>
            </p:extLst>
          </p:nvPr>
        </p:nvGraphicFramePr>
        <p:xfrm>
          <a:off x="457200" y="1828800"/>
          <a:ext cx="7442200" cy="4580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05000" y="838200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Clinical Context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77200" y="4818899"/>
            <a:ext cx="42941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3600" dirty="0"/>
              <a:t>Diagnose</a:t>
            </a:r>
          </a:p>
          <a:p>
            <a:r>
              <a:rPr lang="en-US" sz="3600" dirty="0"/>
              <a:t>Manage</a:t>
            </a:r>
          </a:p>
          <a:p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7086600" y="343983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Elicit history </a:t>
            </a:r>
          </a:p>
          <a:p>
            <a:r>
              <a:rPr lang="en-US" sz="3600" dirty="0"/>
              <a:t>Recognize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0" y="2224721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Be aware of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5439229" y="2386303"/>
            <a:ext cx="636555" cy="32316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6450045" y="3597762"/>
            <a:ext cx="636555" cy="32316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7440645" y="5311720"/>
            <a:ext cx="636555" cy="32316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819400" y="213235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What do you do?</a:t>
            </a:r>
          </a:p>
        </p:txBody>
      </p:sp>
    </p:spTree>
    <p:extLst>
      <p:ext uri="{BB962C8B-B14F-4D97-AF65-F5344CB8AC3E}">
        <p14:creationId xmlns:p14="http://schemas.microsoft.com/office/powerpoint/2010/main" val="413339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66212591"/>
              </p:ext>
            </p:extLst>
          </p:nvPr>
        </p:nvGraphicFramePr>
        <p:xfrm>
          <a:off x="457200" y="1828800"/>
          <a:ext cx="7442200" cy="4580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05000" y="838200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Level of Learner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77200" y="4818899"/>
            <a:ext cx="42941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3600" dirty="0"/>
              <a:t>Diagnose/Manage independently</a:t>
            </a:r>
          </a:p>
          <a:p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7162800" y="3584044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Diagnose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0" y="2224721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Generate differential dx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5439229" y="2386303"/>
            <a:ext cx="636555" cy="32316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6450045" y="3745627"/>
            <a:ext cx="636555" cy="32316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7440645" y="5311720"/>
            <a:ext cx="636555" cy="32316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33600" y="269422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Who are you working with?</a:t>
            </a:r>
          </a:p>
        </p:txBody>
      </p:sp>
    </p:spTree>
    <p:extLst>
      <p:ext uri="{BB962C8B-B14F-4D97-AF65-F5344CB8AC3E}">
        <p14:creationId xmlns:p14="http://schemas.microsoft.com/office/powerpoint/2010/main" val="40842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 the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0"/>
            <a:ext cx="4572000" cy="3959225"/>
          </a:xfrm>
        </p:spPr>
        <p:txBody>
          <a:bodyPr/>
          <a:lstStyle/>
          <a:p>
            <a:r>
              <a:rPr lang="en-US" dirty="0"/>
              <a:t>Clinic:</a:t>
            </a:r>
          </a:p>
          <a:p>
            <a:r>
              <a:rPr lang="en-US" dirty="0"/>
              <a:t>15 patients</a:t>
            </a:r>
          </a:p>
          <a:p>
            <a:r>
              <a:rPr lang="en-US" dirty="0"/>
              <a:t>3 new</a:t>
            </a:r>
          </a:p>
          <a:p>
            <a:r>
              <a:rPr lang="en-US" dirty="0"/>
              <a:t>12 follow-ups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95800" y="1524000"/>
            <a:ext cx="2667000" cy="4267200"/>
          </a:xfrm>
          <a:prstGeom prst="rect">
            <a:avLst/>
          </a:prstGeom>
          <a:solidFill>
            <a:schemeClr val="tx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057400"/>
            <a:ext cx="2057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Focus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Time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Output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15200" y="2286000"/>
            <a:ext cx="4724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Inpatient:</a:t>
            </a:r>
          </a:p>
          <a:p>
            <a:r>
              <a:rPr lang="en-US" sz="4000" dirty="0"/>
              <a:t>New consult/admit</a:t>
            </a:r>
          </a:p>
          <a:p>
            <a:r>
              <a:rPr lang="en-US" sz="4000" dirty="0"/>
              <a:t>9 AM   vs.  4 PM 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5796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Framing the Work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1" u="sng" dirty="0" smtClean="0"/>
              <a:t>Focus</a:t>
            </a:r>
            <a:r>
              <a:rPr lang="en-US" dirty="0" smtClean="0"/>
              <a:t>- focus of the encounter/ learning experience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1" u="sng" dirty="0" smtClean="0"/>
              <a:t>Time</a:t>
            </a:r>
            <a:r>
              <a:rPr lang="en-US" dirty="0" smtClean="0"/>
              <a:t>- expected time</a:t>
            </a:r>
          </a:p>
          <a:p>
            <a:pPr marL="1314450" lvl="1" indent="-571500">
              <a:buFont typeface="Arial" panose="020B0604020202020204" pitchFamily="34" charset="0"/>
              <a:buChar char="•"/>
            </a:pPr>
            <a:r>
              <a:rPr lang="en-US" sz="3200" dirty="0" smtClean="0"/>
              <a:t>Why don’t you take about 10 minutes to do an HPI, a targeted exam, and be able to present to me.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1" u="sng" dirty="0" smtClean="0"/>
              <a:t>Output</a:t>
            </a:r>
            <a:r>
              <a:rPr lang="en-US" dirty="0" smtClean="0"/>
              <a:t>- what you want the learner to generate in this session or time period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63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Framing the Work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b="1" dirty="0" smtClean="0"/>
              <a:t>Focus				Time			Output</a:t>
            </a:r>
          </a:p>
          <a:p>
            <a:endParaRPr lang="en-US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Helpful to communicate at beginning of day or clinic session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Sets the expectations for the learner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May vary from day to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51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45" y="398106"/>
            <a:ext cx="4960905" cy="59778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7648" r="5673"/>
          <a:stretch/>
        </p:blipFill>
        <p:spPr>
          <a:xfrm>
            <a:off x="6515100" y="381000"/>
            <a:ext cx="5181600" cy="59778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6400" y="2514600"/>
            <a:ext cx="3200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Focus of visit</a:t>
            </a:r>
          </a:p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</a:t>
            </a:r>
          </a:p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Expected time</a:t>
            </a:r>
          </a:p>
          <a:p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Output</a:t>
            </a:r>
          </a:p>
          <a:p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Take a history</a:t>
            </a:r>
          </a:p>
          <a:p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vs. full assessment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0" y="2590800"/>
            <a:ext cx="3733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Output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What to go ahead &amp; do? </a:t>
            </a:r>
          </a:p>
          <a:p>
            <a:endParaRPr lang="en-US" sz="2400" dirty="0">
              <a:solidFill>
                <a:schemeClr val="accent1"/>
              </a:solidFill>
            </a:endParaRPr>
          </a:p>
          <a:p>
            <a:r>
              <a:rPr lang="en-US" sz="2400" dirty="0">
                <a:solidFill>
                  <a:schemeClr val="accent1"/>
                </a:solidFill>
              </a:rPr>
              <a:t>What to ask about?</a:t>
            </a:r>
          </a:p>
          <a:p>
            <a:endParaRPr lang="en-US" sz="3600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447800" y="1524000"/>
            <a:ext cx="3200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Novice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89963" y="1524000"/>
            <a:ext cx="40318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Experienced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473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PERSISTENCEDATA" val="MMPROD_UIPERSISTENCEDATA"/>
  <p:tag name="MMPROD_THEME_BG_IMAGE" val=""/>
  <p:tag name="MMPROD_TAG_VCONFIG" val="PD94bWwgdmVyc2lvbj0iMS4wIj8+DQo8Y29uZmlndXJhdGlvbj4NCgk8YnJhbmRpbmc+DQoJCTx1aWZvbnQgbmFtZT0iRk9OVF9OT1RFU19URVhUIiB2YWx1ZT0iVmVyZGFuYSw5LGZhbHNlLGZhbHNlLGZhbHNlIi8+DQoJPC9icmFuZGluZz4NCgk8Y29sb3JzPg0KCQk8dWljb2xvciBuYW1lPSJwcmltYXJ5IiB2YWx1ZT0iMHg2Rjg0ODgiLz4NCgkJPHVpY29sb3IgbmFtZT0iZ2xvdyIgdmFsdWU9IjB4NjA5NzczIi8+DQoJCTx1aWNvbG9yIG5hbWU9InRleHQiIHZhbHVlPSIweEZGRkZGRiIvPg0KCQk8dWljb2xvciBuYW1lPSJsaWdodCIgdmFsdWU9IjB4NEU1RDYwIi8+DQoJCTx1aWNvbG9yIG5hbWU9InNoYWRvdyIgdmFsdWU9IjB4MDAwMDAwIi8+DQoJCTx1aWNvbG9yIG5hbWU9ImJhY2tncm91bmQiIHZhbHVlPSIweDcyNzk3MSIvPg0KCTwvY29sb3JzPg0KCTxsYXlvdXQ+DQoJCTx1aXNob3cgbmFtZT0icHJlc2VudGF0aW9udGl0bGUiIHZhbHVlPSJ0cnVlIi8+PHVpc2hvdyBuYW1lPSJwcmVzZW50ZXJwaG90byIgdmFsdWU9InRydWUiLz48dWlzaG93IG5hbWU9InByZXNlbnRlcm5hbWUiIHZhbHVlPSJ0cnVlIi8+PHVpc2hvdyBuYW1lPSJwcmVzZW50ZXJ0aXRsZSIgdmFsdWU9InRydWUiLz48dWlzaG93IG5hbWU9InByZXNlbnRlcmVtYWlsIiB2YWx1ZT0idHJ1ZSIvPjx1aXNob3cgbmFtZT0icHJlc2VudGVyYmlvIiB2YWx1ZT0idHJ1ZSIvPjx1aXNob3cgbmFtZT0iY29tcGFueWxvZ28iIHZhbHVlPSJ0cnVlIi8+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+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+PHVpc2hvdyBuYW1lPSJ2aWV3Y2hhbmdlIiB2YWx1ZT0idHJ1ZSIvPjx1aXNob3cgbmFtZT0iYWx3YXlzU2NydW5jaCIgdmFsdWU9ImZhbHNlIi8+PHVpc2hvdyBuYW1lPSJpbml0aWFsZGlzcGxheW1vZGVpc25vcm1hbCIgdmFsdWU9InRydWUiLz48dWlyZXBsYWNlIG5hbWU9ImxvZ28iIHZhbHVlPSIiLz48dWlyZXBsYWNlIG5hbWU9ImJnaW1hZ2UiIHZhbHVlPSIiLz48dWlyZXBsYWNlIG5hbWU9ImluaXRpYWx0YWIiIHZhbHVlPSJvdXRsaW5lIi8+PHVpc2hvdyBuYW1lPSJjY3RleHRoaWdobGlnaHRpbmciIHZhbHVlPSJ0cnVlIi8+DQoJPC9sYXlvdXQ+DQoJPHByZWxvYWRlcj48c2V0Qm9vbCBuYW1lPSJkaXNhYmxlQXNzZXRQcmVsb2FkZXIiIHZhbHVlPSJ0cnVlIi8+PC9wcmVsb2FkZXI+PGxhbmd1YWdlIGlkPSJlb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dWl0ZXh0IG5hbWU9IkFUVEFDSE1FTlRfUFJFVklFV19XQVJOSU5HTVNHX1RJVExFU1RSSU5HIiB2YWx1ZT0iQXR0YWNobWVudCBXYXJuaW5nIi8+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+DQoJCTx1aXRleHQgbmFtZT0iQ09MTEFCX0xPQ0FMX1BMQVlCQUNLQlROIiB2YWx1ZT0iT2s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UXVpeiBBdHRlbXB0OiIvPg0KCQk8dWl0ZXh0IG5hbWU9IlFVSVpQT0RfUVVJWl9BVFRFTVBUX1ZBTFVFIiB2YWx1ZT0iJW4gb2YgJXQiLz4NCgkJPHVpdGV4dCBuYW1lPSJRVUlaUE9EX1FVSVpfU0NPUkUiIHZhbHVlPSJTY29yZWQ6Ii8+DQoJCTx1aXRleHQgbmFtZT0iUVVJWlBPRF9RVUlaX1BBU1NTQ09SRSIgdmFsdWU9IlBhc3NpbmcgU2NvcmU6Ii8+DQoJCTx1aXRleHQgbmFtZT0iUVVJWlBPRF9RVUlaX01BWFNDT1JFIiB2YWx1ZT0iTWF4IFNjb3JlOiIvPg0KCQk8dWl0ZXh0IG5hbWU9IlFVSVpQT0RfUVVFU0FUTVBUX1NUUiIgdmFsdWU9IkF0dGVtcHQ6ICVuIG9mICV0Ii8+DQoJCTx1aXRleHQgbmFtZT0iUVVJWlBPRF9RVUVTVFlQRV9TVFIiIHZhbHVlPSJUeXBlOiAlcyIvPg0KCQk8dWl0ZXh0IG5hbWU9IlFVSVpQT0RfUVVFU1RZUEVfR1JEIiB2YWx1ZT0iR3JhZGVkIi8+DQoJCTx1aXRleHQgbmFtZT0iUVVJWlBPRF9RVUVTVFlQRV9TVlkiIHZhbHVlPSJTdXJ2ZXkiLz4NCgkJPHVpdGV4dCBuYW1lPSJRVUlaUE9EX1FVSVpBVE1QVF9JTkYiIHZhbHVlPSJJbmZpbml0ZSIvPg0KCQk8dWl0ZXh0IG5hbWU9IlFVSVpQT0RfUVVFU0FUTVBUX0lORiIgdmFsdWU9IkluZmluaXRlIi8+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NCg0K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TaG93IHNpZGViYXIgdG8gcGFydGljaXBhbnRzIi8+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/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+DQoJCTx1aXRleHQgbmFtZT0iQ09MTEFCX0xPQ0FMX1BMQVlCQUNLQlROIiB2YWx1ZT0i2YXZiNin2YHZgiIvPg0KCQk8IS0tIHN1YnN0aXR1dGlvbjogJW4gPT0gc2xpZGUgbnVtYmVyIC0tPg0KCQk8IS0tIHN1YnN0aXR1dGlvbjogJXQgPT0gdG90YWwgc2xpZGUgY291bnQgLS0+DQoJCTx1aXRleHQgbmFtZT0iU0NSVUJCQVJTVEFUVVNfU0xJREVJTkZPIiB2YWx1ZT0i2LTYsdmK2K3YqSAlbiAvICV0IHwgIi8+DQoJCTx1aXRleHQgbmFtZT0iU0NSVUJCQVJTVEFUVVNfU1RPUFBFRCIgdmFsdWU9ItmF2KrZiNmC2YEiLz4NCgkJPHVpdGV4dCBuYW1lPSJTQ1JVQkJBUlNUQVRVU19QTEFZSU5HIiB2YWx1ZT0i2YLZitivINin2YTYqti02LrZitmEIi8+DQoJCTx1aXRleHQgbmFtZT0iU0NSVUJCQVJTVEFUVVNfTk9BVURJTyIgdmFsdWU9ItmE2Kcg2YrZiNis2K8g2LXZiNiqIi8+DQoJCTx1aXRleHQgbmFtZT0iU0NSVUJCQVJTVEFUVVNfVklEUExBWUlORyIgdmFsdWU9Itin2YTZgdmK2K/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+DQoJCTwhLS0gc3Vic3RpdHV0aW9uOiAlcyA9PSBzZWNvbmRzIHJlbWFpbmluZyAtLT4NCgkJPHVpdGV4dCBuYW1lPSJFTEFQU0VEIiB2YWx1ZT0iJW0g2K/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+DQoJCTx1aXRleHQgbmFtZT0iVEFCX1FVSVoiIHZhbHVlPSLZhdiz2KfYqNmC2KkiLz4NCgkJPHVpdGV4dCBuYW1lPSJUQUJfT1VUTElORSIgdmFsdWU9ItmF2K7Yt9i3Ii8+DQoJCTx1aXRleHQgbmFtZT0iVEFCX1RIVU1CIiB2YWx1ZT0i2YXYtdi62ZHYsdipIi8+DQoJCTx1aXRleHQgbmFtZT0iVEFCX05PVEVTIiB2YWx1ZT0i2YXZhNin2K3YuNin2KoiLz4NCgkJPHVpdGV4dCBuYW1lPSJUQUJfU0VBUkNIIiB2YWx1ZT0i2KjYrdirIi8+DQoJCTx1aXRleHQgbmFtZT0iU0xJREVfSEVBRElORyIgdmFsdWU9Iti52YbZiNin2YYg2KfZhNi02LHZitit2KkgIi8+DQoJCTx1aXRleHQgbmFtZT0iRFVSQVRJT05fSEVBRElORyIgdmFsdWU9ItmF2K/YqSIvPg0KCQk8dWl0ZXh0IG5hbWU9IlNFQVJDSF9IRUFESU5HIiB2YWx1ZT0iOtin2YTYqNit2Ksg2LnZhiDZhti1Ii8+DQoJCTx1aXRleHQgbmFtZT0iVEhVTUJfSEVBRElORyIgdmFsdWU9Iti02LHZitit2KkiLz4NCgkJPHVpdGV4dCBuYW1lPSJUSFVNQl9JTkZPIiB2YWx1ZT0i2LnZhtmI2KfZhi/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+DQoJCTx1aXRleHQgbmFtZT0iQ09VUlNFX1NUQVRVUyIgdmFsdWU9Itit2KfZhNipINin2YTZiNit2K/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/Ysdis2Kkg2KfZhNmF2LPYrNmE2KkiLz4NCgkJPHVpdGV4dCBuYW1lPSJRVUlaUE9EX1FVSVpfUEFTU1NDT1JFIiB2YWx1ZT0iOtiv2LHYrNipINin2YTZhtis2KfYrSIvPg0KCQk8dWl0ZXh0IG5hbWU9IlFVSVpQT0RfUVVJWl9NQVhTQ09SRSIgdmFsdWU9IjrYp9mE2K/Ysdis2Kkg2KfZhNmC2LXZiNmJIi8+DQoJCTx1aXRleHQgbmFtZT0iUVVJWlBPRF9RVUVTQVRNUFRfU1RSIiB2YWx1ZT0i2KfZhNmF2K3Yp9mI2YTYqSAlbiDZhdmGICV0Ii8+DQoJCTx1aXRleHQgbmFtZT0iUVVJWlBPRF9RVUVTVFlQRV9TVFIiIHZhbHVlPSLYp9mE2YbZiNi5OiAlcyIvPg0KCQk8dWl0ZXh0IG5hbWU9IlFVSVpQT0RfUVVFU1RZUEVfR1JEIiB2YWx1ZT0i2KrZhSDYqti12K3Zitit2YciLz4NCgkJPHVpdGV4dCBuYW1lPSJRVUlaUE9EX1FVRVNUWVBFX1NWWSIgdmFsdWU9Itin2LPYqti32YTYp9i5Ii8+DQoJCTx1aXRleHQgbmFtZT0iUVVJWlBPRF9RVUlaQVRNUFRfSU5GIiB2YWx1ZT0i2YTYpyDZhtmH2KfYptmKIi8+DQoJCTx1aXRleHQgbmFtZT0iUVVJWlBPRF9RVUVTQVRNUFRfSU5GIiB2YWx1ZT0i2YTYpyDZhtmH2KfYptmKIi8+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/ZitmIINmE2KrZhtiy2YrZhCDYo9it2K/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+DQoJCTx1aXRleHQgbmFtZT0iTVVURSIgdmFsdWU9Iti12KfZhdiqIi8+DQoJCTx1aXRleHQgbmFtZT0iRE9DV1JBUF9USVRMRSIgdmFsdWU9Itin2YTZhdmE2YHYp9iqINin2YTZhdix2YHZgtipINmB2YogUHJlc2VudGVyIi8+DQoJCTx1aXRleHQgbmFtZT0iRE9DV1JBUF9NU0ciIHZhbHVlPSLYp9mE2K3Zgdi4INmB2Yog2KzZh9in2LIg2KfZhNmD2YXYqNmK2YjYqtixIi8+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+DQoJCTx1aXRleHQgbmFtZT0iU0NSVUJCQVJTVEFUVVNfUVVFU1RJT04iIHZhbHVlPSJGcmFnZSBiZWFudHdvcnRlbiIvPg0KCQk8dWl0ZXh0IG5hbWU9IlNDUlVCQkFSU1RBVFVTX1JFVklFV1FVSVoiIHZhbHVlPSJOb2NobWFscyBkdXJjaHNlaGVuIi8+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+DQoJCTx1aXRleHQgbmFtZT0iQklPV0lOX1RJVExFIiB2YWx1ZT0iU3ByZWNoZXI6ICVwIi8+DQoJCTx1aXRleHQgbmFtZT0iQklPQlROX1RJVExFIiB2YWx1ZT0iU3ByZWNoZXIiLz4NCgkJPHVpdGV4dCBuYW1lPSJESVZJREVSQlROX1RJVExFIiB2YWx1ZT0ifCIvPg0KCQk8dWl0ZXh0IG5hbWU9IkNPTlRBQ1RCVE5fVElUTEUiIHZhbHVlPSJLb250YWt0Ii8+DQoJCTx1aXRleHQgbmFtZT0iVEFCX1FVSVoiIHZhbHVlPSJRdWl6Ii8+DQoJCTx1aXRleHQgbmFtZT0iVEFCX09VVExJTkUiIHZhbHVlPSJTdHJ1a3R1ciIvPg0KCQk8dWl0ZXh0IG5hbWU9IlRBQl9USFVNQiIgdmFsdWU9Ik1pbmlhdHVyIi8+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+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+DQoJCTx1aXRleHQgbmFtZT0iUVVJWlBPRF9RVUVTQVRNUFRfU1RSIiB2YWx1ZT0iVmVyc3VjaDogJW4gdm9uICV0Ii8+DQoJCTx1aXRleHQgbmFtZT0iUVVJWlBPRF9RVUVTVFlQRV9TVFIiIHZhbHVlPSJUeXA6ICVzIi8+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+DQoJCTx1aXRleHQgbmFtZT0iV0FSTklOR01TR19NU0dTVFJJTkciIHZhbHVlPSJJbiBkaWVzZW0gUXVpeiBnaWJ0IGVzIHVuYmVhbnR3b3J0ZXRlIEZyYWdlbi4NCg0KV2VubiBTaWUgYXVmICZxdW90O0phJnF1b3Q7IGtsaWNrZW4sIHdpcmQgZGFzIFF1aXogYmVlbmRldC4gS2xpY2tlbiBTaWUgYXVmICZxdW90O05laW4mcXVvdDssIHVtIG1pdCBkZW0gUXVpeiBmb3J0enVmYWhyZW4uIi8+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+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+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g0KDQp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+S7mOODleOCoeOCpOODq+itpuWRiiIvPg0KCQk8dWl0ZXh0IG5hbWU9IkFUVEFDSE1FTlRfUFJFVklFV19XQVJOSU5HTVNHIiB2YWx1ZT0i5re75LuY44OV44Kh44Kk44Or44Gv44OX44Os44OT44Ol44O844Oi44O844OJ44Gn44Gv6ZaL44GN44G+44Gb44KT44CC44OR44OW44Oq44OD44K344Ol44KS5L2/55So44GX44Gm57WQ5p6c44KS6KGo56S644GX44Gm44GP44Gg44GV44GE44CCIi8+DQoJCTx1aXRleHQgbmFtZT0iQ09MTEFCX0xPQ0FMX1BMQVlCQUNLX01TRyIgdmFsdWU9IuOCs+ODs+ODhuODs+ODhOOBr+ODreODvOOCq+ODq+OBp+WGjeeUn+OBleOCjOOBpuOBhOOBvuOBmeOAguOBk+OBruODouODvOODieOBp+OBr+WFseWQjOS9nOalreOBp+OBjeOBvuOBm+OCk+OAgiIvPg0KCQk8dWl0ZXh0IG5hbWU9IkNPTExBQl9MT0NBTF9QTEFZQkFDS19USVRMRSIgdmFsdWU9IuODreODvOOCq+ODq+WGjeeUnyIvPg0KCQk8dWl0ZXh0IG5hbWU9IkNPTExBQl9MT0NBTF9QTEFZQkFDS0JUTiIgdmFsdWU9Ik9LIi8+DQoJCTx1aXRleHQgbmFtZT0iVU5OQU1FRFNMSURFVElUTEUiIHZhbHVlPSLjgrnjg6njgqTjg4kgOiAlbiIvPg0KCQk8IS0tIHN1YnN0aXR1dGlvbjogJW4gPT0gc2xpZGUgbnVtYmVyIC0tPg0KCQk8IS0tIHN1YnN0aXR1dGlvbjogJXQgPT0gdG90YWwgc2xpZGUgY291bnQgLS0+DQoJCTx1aXRleHQgbmFtZT0iU0NSVUJCQVJTVEFUVVNfU0xJREVJTkZPIiB2YWx1ZT0i44K544Op44Kk44OJIDogJW4gLyAldCB8ICIvPg0KCQk8dWl0ZXh0IG5hbWU9IlNDUlVCQkFSU1RBVFVTX1NUT1BQRUQiIHZhbHVlPSLlgZzmraIiLz4NCgkJPHVpdGV4dCBuYW1lPSJTQ1JVQkJBUlNUQVRVU19QTEFZSU5HIiB2YWx1ZT0i5YaN55Sf5LitIi8+DQoJCTx1aXRleHQgbmFtZT0iU0NSVUJCQVJTVEFUVVNfTk9BVURJTyIgdmFsdWU9Iumfs+WjsOOBquOBlyIvPg0KCQk8dWl0ZXh0IG5hbWU9IlNDUlVCQkFSU1RBVFVTX1ZJRFBMQVlJTkciIHZhbHVlPSLjg5Pjg4fjgqrlho3nlJ/kuK0iLz4NCgkJPHVpdGV4dCBuYW1lPSJTQ1JVQkJBUlNUQVRVU19MT0FESU5HIiB2YWx1ZT0i44Ot44O844OJ5LitIi8+DQoJCTx1aXRleHQgbmFtZT0iU0NSVUJCQVJTVEFUVVNfQlVGRkVSSU5HIiB2YWx1ZT0i44OQ44OD44OV44Kh5LitIi8+DQoJCTx1aXRleHQgbmFtZT0iU0NSVUJCQVJTVEFUVVNfUVVFU1RJT04iIHZhbHVlPSLos6rllY/jgavnrZTjgYjjgabkuIvjgZXjgYQiLz4NCgkJPHVpdGV4dCBuYW1lPSJTQ1JVQkJBUlNUQVRVU19SRVZJRVdRVUlaIiB2YWx1ZT0i44Kv44Kk44K644KS44Os44OT44Ol44O844GX44Gm44GE44G+44GZIi8+DQoJCTwhLS0gc3Vic3RpdHV0aW9uOiAlbSA9PSBtaW51dGVzIHJlbWFpbmluZyAtLT4NCgkJPCEtLSBzdWJzdGl0dXRpb246ICVzID09IHNlY29uZHMgcmVtYWluaW5nIC0tPg0KCQk8dWl0ZXh0IG5hbWU9IkVMQVBTRUQiIHZhbHVlPSLmrovjgoogOiAlbSDliIYgJXMg56eSIi8+DQoJCTx1aXRleHQgbmFtZT0iTk9URk9VTkQiIHZhbHVlPSLkvZXjgoLopovjgaTjgYvjgorjgb7jgZvjgpMiLz4NCgkJPHVpdGV4dCBuYW1lPSJBVFRBQ0hNRU5UUyIgdmFsdWU9Iua3u+S7mCIvPg0KCQk8IS0tIHN1YnN0aXR1dGlvbjogJXAgPT0gY3VycmVudCBzcGVha2VyJ3MgdGl0bGUgLS0+DQoJCTx1aXRleHQgbmFtZT0iQklPV0lOX1RJVExFIiB2YWx1ZT0i57WM5q20IDogJXAiLz4NCgkJPHVpdGV4dCBuYW1lPSJCSU9CVE5fVElUTEUiIHZhbHVlPSLntYzmrbQiLz4NCgkJPHVpdGV4dCBuYW1lPSJESVZJREVSQlROX1RJVExFIiB2YWx1ZT0ifCIvPg0KCQk8dWl0ZXh0IG5hbWU9IkNPTlRBQ1RCVE5fVElUTEUiIHZhbHVlPSLjgYrllY/jgYTlkIjjgo/jgZsiLz4NCgkJPHVpdGV4dCBuYW1lPSJUQUJfUVVJWiIgdmFsdWU9IuOCr+OCpOOCuiIvPg0KCQk8dWl0ZXh0IG5hbWU9IlRBQl9PVVRMSU5FIiB2YWx1ZT0i44Ki44Km44OI44Op44Kk44OzIi8+DQoJCTx1aXRleHQgbmFtZT0iVEFCX1RIVU1CIiB2YWx1ZT0i44K144Og44ON44O844OrIi8+DQoJCTx1aXRleHQgbmFtZT0iVEFCX05PVEVTIiB2YWx1ZT0i44OO44O844OIIi8+DQoJCTx1aXRleHQgbmFtZT0iVEFCX1NFQVJDSCIgdmFsdWU9IuaknOe0oiIvPg0KCQk8dWl0ZXh0IG5hbWU9IlNMSURFX0hFQURJTkciIHZhbHVlPSLjgrnjg6njgqTjg4njgr/jgqTjg4jjg6siLz4NCgkJPHVpdGV4dCBuYW1lPSJEVVJBVElPTl9IRUFESU5HIiB2YWx1ZT0i6ZW344GVIi8+DQoJCTx1aXRleHQgbmFtZT0iU0VBUkNIX0hFQURJTkciIHZhbHVlPSLmpJzntKLjgZnjgovjg4bjgq3jgrnjg4ggOiAiLz4NCgkJPHVpdGV4dCBuYW1lPSJUSFVNQl9IRUFESU5HIiB2YWx1ZT0i44K544Op44Kk44OJIi8+DQoJCTx1aXRleHQgbmFtZT0iVEhVTUJfSU5GTyIgdmFsdWU9IuOCueODqeOCpOODieOCv+OCpOODiOODqyAvIOmVt+OBlSIvPg0KCQk8dWl0ZXh0IG5hbWU9IkFUVEFDSE5BTUVfSEVBRElORyIgdmFsdWU9IuODleOCoeOCpOODq+WQjSIvPg0KCQk8dWl0ZXh0IG5hbWU9IkFUVEFDSFNJWkVfSEVBRElORyIgdmFsdWU9IuOCteOCpOOCuiIvPg0KCQk8dWl0ZXh0IG5hbWU9IlNMSURFX05PVEVTIiB2YWx1ZT0i44K544Op44Kk44OJ44OO44O844OIIi8+DQoJCTx1aXRleHQgbmFtZT0iQ09VUlNFX1NUQVRVUyIgdmFsdWU9IuODouOCuOODpeODvOODq+OCueODhuODvOOCv+OCuSIvPg0KCQk8dWl0ZXh0IG5hbWU9IlBBU1NFRF9TVFJJTkciIHZhbHVlPSLlkIjmoLwiLz4NCgkJPHVpdGV4dCBuYW1lPSJGQUlMRURfU1RSSU5HIiB2YWx1ZT0i5LiN5ZCI5qC8Ii8+DQoJCTwhLS1xdWl6IHBvZCBhbmQgbWVzc2FnZSBib3ggdGV4dHMtLT4NCgkJPHVpdGV4dCBuYW1lPSJRVUlaUE9EX1FVSVpfQVRURU1QVCIgdmFsdWU9IuOCr+OCpOOCuuippuihjOWbnuaVsCA6ICIvPg0KCQk8dWl0ZXh0IG5hbWU9IlFVSVpQT0RfUVVJWl9BVFRFTVBUX1ZBTFVFIiB2YWx1ZT0iJW4gLyAldCIvPg0KCQk8dWl0ZXh0IG5hbWU9IlFVSVpQT0RfUVVJWl9TQ09SRSIgdmFsdWU9IuOCueOCs+OCoiA6ICIvPg0KCQk8dWl0ZXh0IG5hbWU9IlFVSVpQT0RfUVVJWl9QQVNTU0NPUkUiIHZhbHVlPSLlkIjmoLzngrkgOiIvPg0KCQk8dWl0ZXh0IG5hbWU9IlFVSVpQT0RfUVVJWl9NQVhTQ09SRSIgdmFsdWU9IuacgOmrmOW+l+eCuSA6ICIvPg0KCQk8dWl0ZXh0IG5hbWU9IlFVSVpQT0RfUVVFU0FUTVBUX1NUUiIgdmFsdWU9IuippuihjOWbnuaVsCA6ICVuIC8gJXQiLz4NCgkJPHVpdGV4dCBuYW1lPSJRVUlaUE9EX1FVRVNUWVBFX1NUUiIgdmFsdWU9IuOCv+OCpOODlyA6ICVzIi8+DQoJCTx1aXRleHQgbmFtZT0iUVVJWlBPRF9RVUVTVFlQRV9HUkQiIHZhbHVlPSLoqZXkvqEiLz4NCgkJPHVpdGV4dCBuYW1lPSJRVUlaUE9EX1FVRVNUWVBFX1NWWSIgdmFsdWU9IuOCouODs+OCseODvOODiCIvPg0KCQk8dWl0ZXh0IG5hbWU9IlFVSVpQT0RfUVVJWkFUTVBUX0lORiIgdmFsdWU9IueEoeWItumZkCIvPg0KCQk8dWl0ZXh0IG5hbWU9IlFVSVpQT0RfUVVFU0FUTVBUX0lORiIgdmFsdWU9IueEoeWItumZkCIvPg0KCQk8dWl0ZXh0IG5hbWU9IldBUk5JTkdNU0dfWUVTU1RSSU5HIiB2YWx1ZT0i44Gv44GEIi8+DQoJCTx1aXRleHQgbmFtZT0iV0FSTklOR01TR19OT1NUUklORyIgdmFsdWU9IuOBhOOBhOOBiCIvPg0KCQk8dWl0ZXh0IG5hbWU9IldBUk5JTkdNU0dfVElUTEVTVFJJTkciIHZhbHVlPSLjgq/jgqTjgrrjga7jg4rjg5PjgrLjg7zjgrfjg6fjg7PjgavplqLjgZnjgovorablkYoiLz4NCgkJPHVpdGV4dCBuYW1lPSJXQVJOSU5HTVNHX01TR1NUUklORyIgdmFsdWU9IuOBk+OBruOCr+OCpOOCuuOBq+OBr+OAgeOBvuOBoOino+etlOOBl+OBpuOBhOOBquOBhOizquWVj+OBjOOBguOCiuOBvuOBmeOAgg0KDQog44Kv44Kk44K644KS57WC5LqG44GZ44KL44Gr44Gv44CB44CM44Gv44GE44CN44KS44Kv44Oq44OD44Kv44GX44G+44GZ44CC44Kv44Kk44K644KS57aa6KGM44GZ44KL44Gr44Gv44CB44CM44GE44GE44GI44CN44KS44Kv44Oq44OD44Kv44GX44G+44GZ44CCIi8+DQoJCTx1aXRleHQgbmFtZT0iSU5GT1JNQVRJT05fSDI2NF9GTEFTSFBMQVlFUiIgdmFsdWU9IuOBiuS9v+OBhOOBruOCs+ODs+ODlOODpeODvOOCv+OBq+ePvuWcqOOCpOODs+OCueODiOODvOODq+OBleOCjOOBpuOBhOOCiyBGbGFzaCBQbGF5ZXIg44Gu44OQ44O844K444On44Oz44Gv44CB44GT44Gu44OT44OH44Kq44KS44K144Od44O844OI44GX44Gm44GE44G+44Gb44KT44CC5pyA5paw44GuIEZsYXNoIFBsYXllciDjgpLjg4Djgqbjg7Pjg63jg7zjg4njgZnjgovjgavjga/jgIHjg5Pjg4fjgqrpoJjln5/jgpLjgq/jg6rjg4Pjgq/jgZfjgabjgY/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+C5Yqg6ICF44Gr6KaL44Gb44KLIi8+DQoJCTx1aXRleHQgbmFtZT0iTVVURSIgdmFsdWU9IuODn+ODpeODvOODiCIvPg0KCQk8dWl0ZXh0IG5hbWU9IkRPQ1dSQVBfVElUTEUiIHZhbHVlPSJQcmVzZW50ZXIg5re75LuY44OV44Kh44Kk44OrIi8+DQoJCTx1aXRleHQgbmFtZT0iRE9DV1JBUF9NU0ciIHZhbHVlPSLjg57jgqTjgrPjg7Pjg5Tjg6Xjg7zjgr/jgavkv53lrZgiLz4NCgkJPHVpdGV4dCBuYW1lPSJET0NXUkFQX1BST01QVCIgdmFsdWU9IuOCr+ODquODg+OCr+OBl+OBpuODgOOCpuODs+ODreODvOODiSIvPg0KCTwvbGFuZ3VhZ2U+DQoJPGxhbmd1YWdlIGlkPSJrby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x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+ZIOyekeyXheydhCDsiJjtlontlaAg7IiYIOyXhuyKteuLiOuLpC4iLz4NCgkJPHVpdGV4dCBuYW1lPSJDT0xMQUJfTE9DQUxfUExBWUJBQ0tfVElUTEUiIHZhbHVlPSLroZzsu6wg7J6s7IOdIi8+DQoJCTx1aXRleHQgbmFtZT0iQ09MTEFCX0xPQ0FMX1BMQVlCQUNLQlROIiB2YWx1ZT0i7ZmV7J24Ii8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+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+DQoJCTx1aXRleHQgbmFtZT0iUVVJWlBPRF9RVUlaX1BBU1NTQ09SRSIgdmFsdWU9Iu2GteqzvCDsoJDsiJg6Ii8+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+E7ZWY7KeAIOyViuydgCDsp4jrrLjsnbQg7J6I7Iq164uI64ukLg0KDQrtgLTspojrpbwg7KKF66OM7ZWY66Ck66m0IFvsmIhd66W8IO2BtOumre2VmOqzoCwg7YC07KaI66W8IOqzhOyGje2VmOugpOuptCBb7JWE64uI7JikXeulvCDtgbTrpq3tlZjsi63si5zsmKQuIi8+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+DQoJCTx1aXRleHQgbmFtZT0iRE9DV1JBUF9QUk9NUFQiIHZhbHVlPSLtgbTrpq3tlZjsl6wg64uk7Jq066Gc65OcIi8+DQoJPC9sYW5ndWFnZT4NCgk8bGFuZ3VhZ2UgaWQ9ImVz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+DQoJCTx1aXRleHQgbmFtZT0iQ09MTEFCX0xPQ0FMX1BMQVlCQUNLQlROIiB2YWx1ZT0iT2siLz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RldGVuaWRhIi8+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+DQoJCTx1aXRleHQgbmFtZT0iU0NSVUJCQVJTVEFUVVNfUkVWSUVXUVVJWiIgdmFsdWU9IlJldmlzYW5kbyBwcnVlYmEiLz4NCgkJPCEtLSBzdWJzdGl0dXRpb246ICVtID09IG1pbnV0ZXMgcmVtYWluaW5nIC0tPg0KCQk8IS0tIHN1YnN0aXR1dGlvbjogJXMgPT0gc2Vjb25kcyByZW1haW5pbmcgLS0+DQoJCTx1aXRleHQgbmFtZT0iRUxBUFNFRCIgdmFsdWU9IiVtIG1pbnV0b3MgJXMgc2VndW5kb3MgcmVzdGFudGVzIi8+DQoJCTx1aXRleHQgbmFtZT0iTk9URk9VTkQiIHZhbHVlPSJObyBzZSBoYSBlbmNvbnRyYWRvIG5hZGEiLz4NCgkJPHVpdGV4dCBuYW1lPSJBVFRBQ0hNRU5UUyIgdmFsdWU9IkFyY2hpdm9zIGFkanVudG9zIi8+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+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+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NCg0K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+DQoJPGxhbmd1YWdlIGlkPSJw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+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+DQoJCTx1aXRleHQgbmFtZT0iU0NSVUJCQVJTVEFUVVNfUExBWUlORyIgdmFsdWU9IlJlcHJvZHV6aW5kbyIvPg0KCQk8dWl0ZXh0IG5hbWU9IlNDUlVCQkFSU1RBVFVTX05PQVVESU8iIHZhbHVlPSJTZW0gw6F1ZGlvIi8+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+DQoJCTx1aXRleHQgbmFtZT0iU0NSVUJCQVJTVEFUVVNfUkVWSUVXUVVJWiIgdmFsdWU9IlJldmlzYW5kbyBxdWVzdGlvbsOhcmlvIi8+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+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+DQoJCTx1aXRleHQgbmFtZT0iVEFCX1FVSVoiIHZhbHVlPSJRdWVzdC4iLz4NCgkJPHVpdGV4dCBuYW1lPSJUQUJfT1VUTElORSIgdmFsdWU9IkVzcXVlbWEiLz4NCgkJPHVpdGV4dCBuYW1lPSJUQUJfVEhVTUIiIHZhbHVlPSJNaW5pIi8+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+DQoJCTx1aXRleHQgbmFtZT0iQ09VUlNFX1NUQVRVUyIgdmFsdWU9IlN0YXR1cyBkbyBtw7NkdWxvIi8+DQoJCTx1aXRleHQgbmFtZT0iUEFTU0VEX1NUUklORyIgdmFsdWU9IkFwcm92YWRvIi8+DQoJCTx1aXRleHQgbmFtZT0iRkFJTEVEX1NUUklORyIgdmFsdWU9IlJlcHJvdmFkby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DQoNCk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+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+DQoJCTx1aXRleHQgbmFtZT0iUVVJWlBPRF9RVUlaX1BBU1NTQ09SRSIgdmFsdWU9IlB1bnRlZ2dpbyBtaW5pbW86Ii8+DQoJCTx1aXRleHQgbmFtZT0iUVVJWlBPRF9RVUlaX01BWFNDT1JFIiB2YWx1ZT0iUHVudGVnZ2lvIG1hc3NpbW86Ii8+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+DQoJCTx1aXRleHQgbmFtZT0iV0FSTklOR01TR19ZRVNTVFJJTkciIHZhbHVlPSJTw6wiLz4NCgkJPHVpdGV4dCBuYW1lPSJXQVJOSU5HTVNHX05PU1RSSU5HIiB2YWx1ZT0iTm8iLz4NCgkJPHVpdGV4dCBuYW1lPSJXQVJOSU5HTVNHX1RJVExFU1RSSU5HIiB2YWx1ZT0iQXZ2ZXJ0ZW56YSBuYXZpZ2F6aW9uZSBxdWl6Ii8+DQoJCTx1aXRleHQgbmFtZT0iV0FSTklOR01TR19NU0dTVFJJTkciIHZhbHVlPSJPY2NvcnJlIGFuY29yYSByaXNwb25kZXJlIGFkIGFsY3VuZSBkb21hbmRlIGRlbCBxdWl6Lg0KDQpTZSBmYXRlIGNsaWMgc3UgU8OsLCB1c2NpcmV0ZSBkYWwgcXVpei4gRmF0ZSBjbGljIHN1IE5vIHBlciBjb250aW51YXJlIGlsIHF1aXouIi8+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EgYmFycmEgbGF0ZXJhbGUgYWkgcGFydGVjaXBhbnRpIi8+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+DQoJPGxhbmd1YWdlIGlkPSJub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+DQoJCTx1aXRleHQgbmFtZT0iQ09MTEFCX0xPQ0FMX1BMQVlCQUNLX01TRyIgdmFsdWU9IkNvbnRlbnQgaXMgYmVpbmcgcGxheWVkIGxvY2FsbHkuXG4gQ29sbGFib3JhdGlvbiBkb2VzIG5vdCB3b3JrIGluIHRoaXMgbW9kZSIvPg0KCQk8dWl0ZXh0IG5hbWU9IkNPTExBQl9MT0NBTF9QTEFZQkFDS19USVRMRSIgdmFsdWU9IkxvY2FsIFBsYXliYWNrIi8+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+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+DQoJCTx1aXRleHQgbmFtZT0iU0NSVUJCQVJTVEFUVVNfUVVFU1RJT04iIHZhbHVlPSJWcmFhZyBtZXQgYW50d29vcmQiLz4NCgkJPHVpdGV4dCBuYW1lPSJTQ1JVQkJBUlNUQVRVU19SRVZJRVdRVUlaIiB2YWx1ZT0iUXVpeiBjb250cm9sZXJlbiIvPg0KCQk8IS0tIHN1YnN0aXR1dGlvbjogJW0gPT0gbWludXRlcyByZW1haW5pbmcgLS0+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+DQoJCTwhLS0gc3Vic3RpdHV0aW9uOiAlcCA9PSBjdXJyZW50IHNwZWFrZXIncyB0aXRsZSAtLT4NCgkJPHVpdGV4dCBuYW1lPSJCSU9XSU5fVElUTEUiIHZhbHVlPSJCaW9ncmFmaWU6ICVwIi8+DQoJCTx1aXRleHQgbmFtZT0iQklPQlROX1RJVExFIiB2YWx1ZT0iQmlvZ3JhZmllIi8+DQoJCTx1aXRleHQgbmFtZT0iRElWSURFUkJUTl9USVRMRSIgdmFsdWU9InwiLz4NCgkJPHVpdGV4dCBuYW1lPSJDT05UQUNUQlROX1RJVExFIiB2YWx1ZT0iQ29udGFjdCIvPg0KCQk8dWl0ZXh0IG5hbWU9IlRBQl9RVUlaIiB2YWx1ZT0iUXVpeiIvPg0KCQk8dWl0ZXh0IG5hbWU9IlRBQl9PVVRMSU5FIiB2YWx1ZT0iT3ZlcnppY2h0Ii8+DQoJCTx1aXRleHQgbmFtZT0iVEFCX1RIVU1CIiB2YWx1ZT0iTWluaWF0dXVyIi8+DQoJCTx1aXRleHQgbmFtZT0iVEFCX05PVEVTIiB2YWx1ZT0iTm90aXRpZXMiLz4NCgkJPHVpdGV4dCBuYW1lPSJUQUJfU0VBUkNIIiB2YWx1ZT0iWm9la2VuIi8+DQoJCTx1aXRleHQgbmFtZT0iU0xJREVfSEVBRElORyIgdmFsdWU9IlRpdGVsIHZhbiBkaWEiLz4NCgkJPHVpdGV4dCBuYW1lPSJEVVJBVElPTl9IRUFESU5HIiB2YWx1ZT0iRHV1ciIvPg0KCQk8dWl0ZXh0IG5hbWU9IlNFQVJDSF9IRUFESU5HIiB2YWx1ZT0iWm9la2VuIG5hYXIgdGVrc3Q6Ii8+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+DQoJCTx1aXRleHQgbmFtZT0iU0xJREVfTk9URVMiIHZhbHVlPSJEaWFub3RpdGllc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+DQoJCTx1aXRleHQgbmFtZT0iUVVJWlBPRF9RVUlaX01BWFNDT1JFIiB2YWx1ZT0iTWF4aW1hYWwgaGFhbGJhcmUgc2NvcmU6Ii8+DQoJCTx1aXRleHQgbmFtZT0iUVVJWlBPRF9RVUVTQVRNUFRfU1RSIiB2YWx1ZT0iUG9naW5nOiAlbiB2YW4gJXQiLz4NCgkJPHVpdGV4dCBuYW1lPSJRVUlaUE9EX1FVRVNUWVBFX1NUUiIgdmFsdWU9IlR5cGU6ICVzIi8+DQoJCTx1aXRleHQgbmFtZT0iUVVJWlBPRF9RVUVTVFlQRV9HUkQiIHZhbHVlPSJUZWx0IHZvb3Igc2NvcmUiLz4NCgkJPHVpdGV4dCBuYW1lPSJRVUlaUE9EX1FVRVNUWVBFX1NWWSIgdmFsdWU9IkVucXXDqnRlIi8+DQoJCTx1aXRleHQgbmFtZT0iUVVJWlBPRF9RVUlaQVRNUFRfSU5GIiB2YWx1ZT0iT25iZXBlcmt0Ii8+DQoJCTx1aXRleHQgbmFtZT0iUVVJWlBPRF9RVUVTQVRNUFRfSU5GIiB2YWx1ZT0iT25iZXBlcmt0Ii8+DQoJCTx1aXRleHQgbmFtZT0iV0FSTklOR01TR19ZRVNTVFJJTkciIHZhbHVlPSJKYSIvPg0KCQk8dWl0ZXh0IG5hbWU9IldBUk5JTkdNU0dfTk9TVFJJTkciIHZhbHVlPSJOZWUiLz4NCgkJPHVpdGV4dCBuYW1lPSJXQVJOSU5HTVNHX1RJVExFU1RSSU5HIiB2YWx1ZT0iV2FhcnNjaHV3aW5nIG1ldCBiZXRyZWtraW5nIHRvdCBxdWl6bmF2aWdhdGllIi8+DQoJCTx1aXRleHQgbmFtZT0iV0FSTklOR01TR19NU0dTVFJJTkciIHZhbHVlPSJVIGhlYnQgbmlldCBhbGxlIHZyYWdlbiBpbiBkZXplIHF1aXogYmVhbnR3b29yZC4NCg0K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aaWpwYW5lZWwgYWFuIGRlZWxuZW1lcnMgd2VlcmdldmVuIi8+DQoJCTx1aXRleHQgbmFtZT0iTVVURSIgdmFsdWU9IkRlbXBlbiIvPg0KCQk8dWl0ZXh0IG5hbWU9IkRPQ1dSQVBfVElUTEUiIHZhbHVlPSJQcmVzZW50ZXItYmVzdGFuZHNiaWpsYWdlIi8+DQoJCTx1aXRleHQgbmFtZT0iRE9DV1JBUF9NU0ciIHZhbHVlPSJPcHNsYWFuIGluIERlemUgY29tcHV0ZXIiLz4NCgkJPHVpdGV4dCBuYW1lPSJET0NXUkFQX1BST01QVCIgdmFsdWU9IktsaWsgb20gdGUgZG93bmxvYWRlbiIvPg0KCTwvbGFuZ3VhZ2U+DQoJPGxhbmd1YWdlIGlkPSJjbiI+DQoJCTwhLS0gZm9ybWF0IGZvciB1aWZvbnQgdmFsdWUgaXMgImZvbnQsc2l6ZSxpc2JvbGQsaXNpdGFsaWMsaXNzaGFkb3dlZCIgLS0+DQoJCTx1aWZvbnQgbmFtZT0iRk9OVF9RVUlaWklORyIgdmFsdWU9IuWui+S9ky0xODAzMCwxMCxmYWxzZSxmYWxzZSxmYWxzZSIvPg0KCQk8dWlmb250IG5hbWU9IkZPTlRfU0NSVUJTVEFUVVMiIHZhbHVlPSLlrovkvZMtMTgwMzAsMTAsdHJ1ZSxmYWxzZSx0cnVlIi8+DQoJCTx1aWZvbnQgbmFtZT0iRk9OVF9TQ1JVQlRJTUUiIHZhbHVlPSLlrovkvZMtMTgwMzAsMTAsZmFsc2UsZmFsc2UsdHJ1ZSIvPg0KCQk8dWlmb250IG5hbWU9IkZPTlRfRUxBUFNFRFRJTUUiIHZhbHVlPSLlrovkvZMtMTgwMzAsMTAsdHJ1ZSxmYWxzZSx0cnVlIi8+DQoJCTx1aWZvbnQgbmFtZT0iRk9OVF9VVElMU01FTlUiIHZhbHVlPSLlrovkvZMtMTgwMzAsMTAsdHJ1ZSxmYWxzZSxmYWxzZSIvPg0KCQk8dWlmb250IG5hbWU9IkZPTlRfVEFCUyIgdmFsdWU9IuWui+S9ky0xODAzMCwxNCx0cnVlLGZhbHNlLHRydWUiLz4NCgkJPHVpZm9udCBuYW1lPSJGT05UX1BSRVNFTlRBVElPTk5BTUUiIHZhbHVlPSLlrovkvZMtMTgwMzAsMTQsZmFsc2UsZmFsc2UsdHJ1ZSIvPg0KCQk8dWlmb250IG5hbWU9IkZPTlRfUFJFU0VOVEVSTkFNRSIgdmFsdWU9IuWui+S9ky0xODAzMCwxNCx0cnVlLGZhbHNlLHRydWUiLz4NCgkJPHVpZm9udCBuYW1lPSJGT05UX1BSRVNFTlRFUlRJVExFIiB2YWx1ZT0i5a6L5L2TLTE4MDMwLDEzLGZhbHNlLGZhbHNlLHRydWUiLz4NCgkJPHVpZm9udCBuYW1lPSJGT05UX0JJT0JUTiIgdmFsdWU9IuWui+S9ky0xODAzMCwxMCxmYWxzZSxmYWxzZSx0cnVlIi8+DQoJCTx1aWZvbnQgbmFtZT0iRk9OVF9OT1RFUyIgdmFsdWU9IuWui+S9ky0xODAzMCwxMixmYWxzZSxmYWxzZSxmYWxzZSIvPg0KCQk8dWlmb250IG5hbWU9IkZPTlRfT1VUTElORSIgdmFsdWU9IuWui+S9ky0xODAzMCwxMixmYWxzZSxmYWxzZSx0cnVlIi8+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+DQoJCTx1aWZvbnQgbmFtZT0iRk9OVF9MSVNUSEVBRElORyIgdmFsdWU9IuWui+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+S9ky0xODAzMCwxMix0cnVlLGZhbHNlLHRydWUiLz4NCgkJPHVpZm9udCBuYW1lPSJGT05UX01TR0JPWF9NU0ciIHZhbHVlPSLlrovkvZMtMTgwMzAsMTIsZmFsc2UsZmFsc2UsdHJ1ZSIvPg0KCQk8dWlmb250IG5hbWU9IkZPTlRfTVNHQk9YX09QVElPTlMiIHZhbHVlPSLlrovkvZMtMTgwMzAsMTAsdHJ1ZSxmYWxzZSx0cnVlIi8+DQoJCTx1aWZvbnQgbmFtZT0iRk9OVF9RVUlaUE9EX1FVSVpfVElUTEUiIHZhbHVlPSLlrovkvZMtMTgwMzAsMTIsdHJ1ZSxmYWxzZSx0cnVlIi8+DQoJCTx1aWZvbnQgbmFtZT0iRk9OVF9RVUlaUE9EX1FVSVpfQVRURU1QVCIgdmFsdWU9IuWui+S9ky0xODAzMCwxMCxmYWxzZSxmYWxzZSx0cnVlIi8+DQoJCTx1aWZvbnQgbmFtZT0iRk9OVF9RVUlaUE9EX1FVSVpfQVRURU1QVF9WQUxVRSIgdmFsdWU9IuWui+S9ky0xODAzMCwxMCx0cnVlLGZhbHNlLHRydWUiLz4NCgkJPHVpZm9udCBuYW1lPSJGT05UX1FVSVpQT0RfUVVFU1RJT05fU0NPUkUiIHZhbHVlPSLlrovkvZMtMTgwMzAsMTAsZmFsc2UsZmFsc2UsdHJ1ZSIvPg0KCQk8dWlmb250IG5hbWU9IkZPTlRfUVVJWlBPRF9RVUVTVElPTl9TQ09SRV9WQUxVRSIgdmFsdWU9IuWui+S9ky0xODAzMCwxMCx0cnVlLGZhbHNlLHRydWUiLz4NCgkJPHVpZm9udCBuYW1lPSJGT05UX1FVSVpQT0RfUVVFU1RJT05fQVRURU1QVCIgdmFsdWU9IuWui+S9ky0xODAzMCwxMCxmYWxzZSxmYWxzZSx0cnVlIi8+DQoJCTx1aWZvbnQgbmFtZT0iRk9OVF9RVUlaUE9EX1FVRVNUSU9OX0FUVEVNUFRfVkFMVUUiIHZhbHVlPSLlrovkvZMtMTgwMzAsMTAsdHJ1ZSxmYWxzZSx0cnVlIi8+DQoJCTx1aWZvbnQgbmFtZT0iRk9OVF9RVUlaUE9EX1FVRVNUSU9OX1RBRyIgdmFsdWU9IuWui+S9ky0xODAzMCwxMix0cnVlLGZhbHNlLHRydWUiLz4NCgkJPHVpZm9udCBuYW1lPSJGT05UX1FVSVpQT0RfUVVJWl9RVUVTVElPTl9DT1VOVCIgdmFsdWU9IuWui+S9ky0xODAzMCwxMCxmYWxzZSxmYWxzZSx0cnVlIi8+DQoJCTx1aWZvbnQgbmFtZT0iRk9OVF9RVUlaUE9EX1FVSVpfUVVFU1RJT05fQ09VTlRfVkFMVUUiIHZhbHVlPSLlrovkvZMtMTgwMzAsMTAsdHJ1ZSxmYWxzZSx0cnVlIi8+DQoJCTx1aWZvbnQgbmFtZT0iRk9OVF9RVUlaUE9EX1FVSVpfUVVFU1RJT05fQVRURU1QVEVEIiB2YWx1ZT0i5a6L5L2TLTE4MDMwLDEwLGZhbHNlLGZhbHNlLHRydWUiLz4NCgkJPHVpZm9udCBuYW1lPSJGT05UX1FVSVpQT0RfUVVJWl9RVUVTVElPTl9BVFRFTVBURURfVkFMVUUiIHZhbHVlPSLlrovkvZMtMTgwMzAsMTAsdHJ1ZSxmYWxzZSx0cnVlIi8+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+S9ky0xODAzMCwxMCx0cnVlLGZhbHNlLHRydWUiLz4NCgkJPHVpZm9udCBuYW1lPSJGT05UX1FVSVpQT0RfUVVJWl9NQVhTQ09SRSIgdmFsdWU9IuWui+S9ky0xODAzMCwxMCxmYWxzZSxmYWxzZSx0cnVlIi8+DQoJCTx1aWZvbnQgbmFtZT0iRk9OVF9RVUlaUE9EX1FVSVpfTUFYU0NPUkVfVkFMVUUiIHZhbHVlPSLlrovkvZMtMTgwMzAsMTAsdHJ1ZSxmYWxzZSx0cnVlIi8+DQoJCTx1aWZvbnQgbmFtZT0iRk9OVF9RVUlaUE9EX1FVSVpfUEFTU1NDT1JFIiB2YWx1ZT0i5a6L5L2TLTE4MDMwLDEwLGZhbHNlLGZhbHNlLHRydWUiLz4NCgkJPHVpZm9udCBuYW1lPSJGT05UX1FVSVpQT0RfUVVJWl9QQVNTU0NPUkVfVkFMVUUiIHZhbHVlPSLlrovkvZMtMTgwMzAsMTAsdHJ1ZSxmYWxzZSx0cnVlIi8+DQoJCTwhLS0gdWl0ZXh0IC0tPg0KCQk8IS0tIHN1YnN0aXR1dGlvbjogJW4gPT0gc2xpZGUgbnVtYmVyIC0tPg0KCQk8dWl0ZXh0IG5hbWU9IkFUVEFDSE1FTlRfUFJFVklFV19XQVJOSU5HTVNHX1RJVExFU1RSSU5HIiB2YWx1ZT0iQXR0YWNobWVudCBXYXJuaW5nIi8+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+DQoJCTx1aXRleHQgbmFtZT0iQ09MTEFCX0xPQ0FMX1BMQVlCQUNLX1RJVExFIiB2YWx1ZT0iTG9jYWwgUGxheWJhY2siLz4NCgkJPHVpdGV4dCBuYW1lPSJDT0xMQUJfTE9DQUxfUExBWUJBQ0tCVE4iIHZhbHVlPSJPayIvPg0KCQk8dWl0ZXh0IG5hbWU9IlVOTkFNRURTTElERVRJVExFIiB2YWx1ZT0i5bm754Gv54mHICVuIi8+DQoJCTwhLS0gc3Vic3RpdHV0aW9uOiAlbiA9PSBzbGlkZSBudW1iZXIgLS0+DQoJCTwhLS0gc3Vic3RpdHV0aW9uOiAldCA9PSB0b3RhbCBzbGlkZSBjb3VudCAtLT4NCgkJPHVpdGV4dCBuYW1lPSJTQ1JVQkJBUlNUQVRVU19TTElERUlORk8iIHZhbHVlPSLlubvnga/niYcgJW4gLyAldCB8ICIvPg0KCQk8dWl0ZXh0IG5hbWU9IlNDUlVCQkFSU1RBVFVTX1NUT1BQRUQiIHZhbHVlPSLlt7LlgZzmraIiLz4NCgkJPHVpdGV4dCBuYW1lPSJTQ1JVQkJBUlNUQVRVU19QTEFZSU5HIiB2YWx1ZT0i5q2j5Zyo5pKt5pS+Ii8+DQoJCTx1aXRleHQgbmFtZT0iU0NSVUJCQVJTVEFUVVNfTk9BVURJTyIgdmFsdWU9IuaXoOmfs+mikSIvPg0KCQk8dWl0ZXh0IG5hbWU9IlNDUlVCQkFSU1RBVFVTX1ZJRFBMQVlJTkciIHZhbHVlPSLop4bpopHmkq3mlL4iLz4NCgkJPHVpdGV4dCBuYW1lPSJTQ1JVQkJBUlNUQVRVU19MT0FESU5HIiB2YWx1ZT0i5q2j5Zyo6L295YWlIi8+DQoJCTx1aXRleHQgbmFtZT0iU0NSVUJCQVJTVEFUVVNfQlVGRkVSSU5HIiB2YWx1ZT0i5q2j5Zyo6L+b6KGM57yT5Yay5aSE55CGIi8+DQoJCTx1aXRleHQgbmFtZT0iU0NSVUJCQVJTVEFUVVNfUVVFU1RJT04iIHZhbHVlPSLlm57nrZTpl67popgiLz4NCgkJPHVpdGV4dCBuYW1lPSJTQ1JVQkJBUlNUQVRVU19SRVZJRVdRVUlaIiB2YWx1ZT0i5q2j5Zyo5a6h6ZiF5rWL6aqMIi8+DQoJCTwhLS0gc3Vic3RpdHV0aW9uOiAlbSA9PSBtaW51dGVzIHJlbWFpbmluZyAtLT4NCgkJPCEtLSBzdWJzdGl0dXRpb246ICVzID09IHNlY29uZHMgcmVtYWluaW5nIC0tPg0KCQk8dWl0ZXh0IG5hbWU9IkVMQVBTRUQiIHZhbHVlPSLliankvZkgJW0g5YiG6ZKfICVzIOenkiIvPg0KCQk8dWl0ZXh0IG5hbWU9Ik5PVEZPVU5EIiB2YWx1ZT0i5pyq5om+5Yiw5Lu75L2V5YaF5a65Ii8+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+mqjCIvPg0KCQk8dWl0ZXh0IG5hbWU9IlRBQl9PVVRMSU5FIiB2YWx1ZT0i5aSn57qyIi8+DQoJCTx1aXRleHQgbmFtZT0iVEFCX1RIVU1CIiB2YWx1ZT0i57yp55Wl5Zu+Ii8+DQoJCTx1aXRleHQgbmFtZT0iVEFCX05PVEVTIiB2YWx1ZT0i5aSH5rOoIi8+DQoJCTx1aXRleHQgbmFtZT0iVEFCX1NFQVJDSCIgdmFsdWU9IuaQnOe0oiIvPg0KCQk8dWl0ZXh0IG5hbWU9IlNMSURFX0hFQURJTkciIHZhbHVlPSLlubvnga/niYfmoIfpopgiLz4NCgkJPHVpdGV4dCBuYW1lPSJEVVJBVElPTl9IRUFESU5HIiB2YWx1ZT0i5oyB57ut5pe26Ze0Ii8+DQoJCTx1aXRleHQgbmFtZT0iU0VBUkNIX0hFQURJTkciIHZhbHVlPSLmkJzntKLmlofmnKw6Ii8+DQoJCTx1aXRleHQgbmFtZT0iVEhVTUJfSEVBRElORyIgdmFsdWU9IuW5u+eBr+eJhyIvPg0KCQk8dWl0ZXh0IG5hbWU9IlRIVU1CX0lORk8iIHZhbHVlPSLlubvnga/niYfmoIfpopgv5oyB57ut5pe26Ze0Ii8+DQoJCTx1aXRleHQgbmFtZT0iQVRUQUNITkFNRV9IRUFESU5HIiB2YWx1ZT0i5paH5Lu25ZCNIi8+DQoJCTx1aXRleHQgbmFtZT0iQVRUQUNIU0laRV9IRUFESU5HIiB2YWx1ZT0i5aSn5bCPIi8+DQoJCTx1aXRleHQgbmFtZT0iU0xJREVfTk9URVMiIHZhbHVlPSLlubvnga/niYflpIfms6g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DQoNCu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JPGxhbmd1YWdlIGlkPSJ0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+DQoJCTx1aXRleHQgbmFtZT0iVU5OQU1FRFNMSURFVElUTEUiIHZhbHVlPSJTbGF5dCAlbiIvPg0KCQk8IS0tIHN1YnN0aXR1dGlvbjogJW4gPT0gc2xpZGUgbnVtYmVyIC0tPg0KCQk8IS0tIHN1YnN0aXR1dGlvbjogJXQgPT0gdG90YWwgc2xpZGUgY291bnQgLS0+DQoJCTx1aXRleHQgbmFtZT0iU0NSVUJCQVJTVEFUVVNfU0xJREVJTkZPIiB2YWx1ZT0iU2xheXQgJW4gLyAldCB8ICIvPg0KCQk8dWl0ZXh0IG5hbWU9IlNDUlVCQkFSU1RBVFVTX1NUT1BQRUQiIHZhbHVlPSJEdXJkdXJ1bGR1Ii8+DQoJCTx1aXRleHQgbmFtZT0iU0NSVUJCQVJTVEFUVVNfUExBWUlORyIgdmFsdWU9Ik95bmF0xLFsxLF5b3IiLz4NCgkJPHVpdGV4dCBuYW1lPSJTQ1JVQkJBUlNUQVRVU19OT0FVRElPIiB2YWx1ZT0iU2VzIFlvayIvPg0KCQk8dWl0ZXh0IG5hbWU9IlNDUlVCQkFSU1RBVFVTX1ZJRFBMQVlJTkciIHZhbHVlPSJWaWRlbyBPeW5hdMSxbMSxeW9yIi8+DQoJCTx1aXRleHQgbmFtZT0iU0NSVUJCQVJTVEFUVVNfTE9BRElORyIgdmFsdWU9IlnDvGtsZW5peW9yIi8+DQoJCTx1aXRleHQgbmFtZT0iU0NSVUJCQVJTVEFUVVNfQlVGRkVSSU5HIiB2YWx1ZT0iQXJhYmVsbGXEn2UgQWzEsW7EsXlvciIvPg0KCQk8dWl0ZXh0IG5hbWU9IlNDUlVCQkFSU1RBVFVTX1FVRVNUSU9OIiB2YWx1ZT0iU29ydXl1IFlhbsSxdGxhIi8+DQoJCTx1aXRleHQgbmFtZT0iU0NSVUJCQVJTVEFUVVNfUkVWSUVXUVVJWiIgdmFsdWU9IlPEsW5hdiDEsG5jZWxlbml5b3IiLz4NCgkJPCEtLSBzdWJzdGl0dXRpb246ICVtID09IG1pbnV0ZXMgcmVtYWluaW5nIC0tPg0KCQk8IS0tIHN1YnN0aXR1dGlvbjogJXMgPT0gc2Vjb25kcyByZW1haW5pbmcgLS0+DQoJCTx1aXRleHQgbmFtZT0iRUxBUFNFRCIgdmFsdWU9IiVtIERha2lrYSAlcyBTYW5peWUgS2FsZMSxIi8+DQoJCTx1aXRleHQgbmFtZT0iTk9URk9VTkQiIHZhbHVlPSJIZXJoYW5naSBCaXIgxZ5leSBCdWx1bm1hZMSxIi8+DQoJCTx1aXRleHQgbmFtZT0iQVRUQUNITUVOVFMiIHZhbHVlPSJFa2xlci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sSwcnRpYmF0Ii8+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PEsW5hdiBEZW5lbWVzaToiLz4NCgkJPHVpdGV4dCBuYW1lPSJRVUlaUE9EX1FVSVpfQVRURU1QVF9WQUxVRSIgdmFsdWU9IiVuLyV0Ii8+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+DQoJCTx1aXRleHQgbmFtZT0iUVVJWlBPRF9RVUVTVFlQRV9HUkQiIHZhbHVlPSJCYXNhbWFrbMSxIi8+DQoJCTx1aXRleHQgbmFtZT0iUVVJWlBPRF9RVUVTVFlQRV9TVlkiIHZhbHVlPSJBbmtldCIvPg0KCQk8dWl0ZXh0IG5hbWU9IlFVSVpQT0RfUVVJWkFUTVBUX0lORiIgdmFsdWU9IlPEsW7EsXJzxLF6Ii8+DQoJCTx1aXRleHQgbmFtZT0iUVVJWlBPRF9RVUVTQVRNUFRfSU5GIiB2YWx1ZT0iU8SxbsSxcnPEsXoiLz4NCgkJPHVpdGV4dCBuYW1lPSJXQVJOSU5HTVNHX1lFU1NUUklORyIgdmFsdWU9IkV2ZXQiLz4NCgkJPHVpdGV4dCBuYW1lPSJXQVJOSU5HTVNHX05PU1RSSU5HIiB2YWx1ZT0iSGF5xLFyIi8+DQoJCTx1aXRleHQgbmFtZT0iV0FSTklOR01TR19USVRMRVNUUklORyIgdmFsdWU9IlPEsW5hdiBHZXppbm1lIFV5YXLEsXPEsSIvPg0KCQk8dWl0ZXh0IG5hbWU9IldBUk5JTkdNU0dfTVNHU1RSSU5HIiB2YWx1ZT0iQnUgU8SxbmF2ZGEgZGVuZW5tZW1pxZ8gc29ydWxhciB2YXIuDQoNCk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+DQoJCTx1aXRleHQgbmFtZT0iRE9DV1JBUF9QUk9NUFQiIHZhbHVlPSLEsG5kaXJtZWsgacOnaW4gVMSxa2xhdMSxbiIvPg0KCTwvbGFuZ3VhZ2U+DQoJPGxhbmd1YWdlIGlkPSJyd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+DQoJCTwhLS0gc3Vic3RpdHV0aW9uOiAlbiA9PSBzbGlkZSBudW1iZXIgLS0+DQoJCTwhLS0gc3Vic3RpdHV0aW9uOiAldCA9PSB0b3RhbCBzbGlkZSBjb3VudCAtLT4NCgkJPHVpdGV4dCBuYW1lPSJTQ1JVQkJBUlNUQVRVU19TTElERUlORk8iIHZhbHVlPSLQodC70LDQudC0ICVuIC8gJXQgfCAiLz4NCgkJPHVpdGV4dCBuYW1lPSJTQ1JVQkJBUlNUQVRVU19TVE9QUEVEIiB2YWx1ZT0i0J7RgdGC0LDQvdC+0LLQu9C10L3QviIvPg0KCQk8dWl0ZXh0IG5hbWU9IlNDUlVCQkFSU1RBVFVTX1BMQVlJTkciIHZhbHVlPSLQktC+0YHQv9GA0L7QuNC30LLQtdC00LXQvdC40LUiLz4NCgkJPHVpdGV4dCBuYW1lPSJTQ1JVQkJBUlNUQVRVU19OT0FVRElPIiB2YWx1ZT0i0J3QtdGCINCw0YPQtNC40L4iLz4NCgkJPHVpdGV4dCBuYW1lPSJTQ1JVQkJBUlNUQVRVU19WSURQTEFZSU5HIiB2YWx1ZT0i0JLQvtGB0L/RgNC+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+0L/RgNC+0YEiLz4NCgkJPHVpdGV4dCBuYW1lPSJTQ1JVQkJBUlNUQVRVU19SRVZJRVdRVUlaIiB2YWx1ZT0i0J7QsdC30L7RgCDQvtC/0YDQvtGB0LAiLz4NCgkJPCEtLSBzdWJzdGl0dXRpb246ICVtID09IG1pbnV0ZXMgcmVtYWluaW5nIC0tPg0KCQk8IS0tIHN1YnN0aXR1dGlvbjogJXMgPT0gc2Vjb25kcyByZW1haW5pbmcgLS0+DQoJCTx1aXRleHQgbmFtZT0iRUxBUFNFRCIgdmFsdWU9ItCe0YHRgtCw0LvQvtGB0YwgJW0g0LzQuNC9LiAlcyDRgSIvPg0KCQk8dWl0ZXh0IG5hbWU9Ik5PVEZPVU5EIiB2YWx1ZT0i0J3QuNGH0LXQs9C+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+0L3RgtCw0LrRgiIvPg0KCQk8dWl0ZXh0IG5hbWU9IlRBQl9RVUlaIiB2YWx1ZT0i0J7Qv9GA0L7RgSIvPg0KCQk8dWl0ZXh0IG5hbWU9IlRBQl9PVVRMSU5FIiB2YWx1ZT0i0KHRhdC10LzQsCIvPg0KCQk8dWl0ZXh0IG5hbWU9IlRBQl9USFVNQiIgdmFsdWU9ItCR0LXQs9GD0L3QvtC6Ii8+DQoJCTx1aXRleHQgbmFtZT0iVEFCX05PVEVTIiB2YWx1ZT0i0JfQsNC80LXRgtC60LgiLz4NCgkJPHVpdGV4dCBuYW1lPSJUQUJfU0VBUkNIIiB2YWx1ZT0i0J/QvtC40YHQuiIvPg0KCQk8dWl0ZXh0IG5hbWU9IlNMSURFX0hFQURJTkciIHZhbHVlPSLQl9Cw0LPQvtC70L7QstC+0Log0YHQu9Cw0LnQtNCwIi8+DQoJCTx1aXRleHQgbmFtZT0iRFVSQVRJT05fSEVBRElORyIgdmFsdWU9ItCU0LvQuNGCLdGB0YLRjCIvPg0KCQk8dWl0ZXh0IG5hbWU9IlNFQVJDSF9IRUFESU5HIiB2YWx1ZT0i0J/QvtC40YHQuiDRgtC10LrRgdGC0LA6Ii8+DQoJCTx1aXRleHQgbmFtZT0iVEhVTUJfSEVBRElORyIgdmFsdWU9ItCh0LvQsNC50LQiLz4NCgkJPHVpdGV4dCBuYW1lPSJUSFVNQl9JTkZPIiB2YWx1ZT0i0J3QsNC30LLQsNC90LjQtS/QtNC70LjRgi3QvdC+0YHRgtGMIi8+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0J/QvtC/0YvRgtC60LAg0L/RgNC+0LnRgtC4INC+0L/RgNC+0YE6Ii8+DQoJCTx1aXRleHQgbmFtZT0iUVVJWlBPRF9RVUlaX0FUVEVNUFRfVkFMVUUiIHZhbHVlPSIlbiDQuNC3ICV0Ii8+DQoJCTx1aXRleHQgbmFtZT0iUVVJWlBPRF9RVUlaX1NDT1JFIiB2YWx1ZT0i0J3QsNCx0YDQsNC90L4g0LHQsNC70LvQvtCyOiIvPg0KCQk8dWl0ZXh0IG5hbWU9IlFVSVpQT0RfUVVJWl9QQVNTU0NPUkUiIHZhbHVlPSLQn9GA0L7RhdC+0LTQvdC+0Lkg0YDQtdC30YPQu9GM0YLQsNGCOiIvPg0KCQk8dWl0ZXh0IG5hbWU9IlFVSVpQT0RfUVVJWl9NQVhTQ09SRSIgdmFsdWU9ItCc0LDQutGB0LjQvNCw0LvRjNC90YvQuSDRgNC10LfRg9C70YzRgtCw0YI6Ii8+DQoJCTx1aXRleHQgbmFtZT0iUVVJWlBPRF9RVUVTQVRNUFRfU1RSIiB2YWx1ZT0i0J/QvtC/0YvRgtC60LA6ICVuINC40LcgJXQiLz4NCgkJPHVpdGV4dCBuYW1lPSJRVUlaUE9EX1FVRVNUWVBFX1NUUiIgdmFsdWU9ItCi0LjQvzogJXMiLz4NCgkJPHVpdGV4dCBuYW1lPSJRVUlaUE9EX1FVRVNUWVBFX0dSRCIgdmFsdWU9ItChINC+0YbQtdC90LrQvtC5Ii8+DQoJCTx1aXRleHQgbmFtZT0iUVVJWlBPRF9RVUVTVFlQRV9TVlkiIHZhbHVlPSLQntCx0LfQvtGAIi8+DQoJCTx1aXRleHQgbmFtZT0iUVVJWlBPRF9RVUlaQVRNUFRfSU5GIiB2YWx1ZT0i0JHQvtC70YzRiNC+0LUg0YfQuNGB0LvQviIvPg0KCQk8dWl0ZXh0IG5hbWU9IlFVSVpQT0RfUVVFU0FUTVBUX0lORiIgdmFsdWU9ItCR0L7Qu9GM0YjQvtC1INGH0LjRgdC70L4iLz4NCgkJPHVpdGV4dCBuYW1lPSJXQVJOSU5HTVNHX1lFU1NUUklORyIgdmFsdWU9ItCU0LAiLz4NCgkJPHVpdGV4dCBuYW1lPSJXQVJOSU5HTVNHX05PU1RSSU5HIiB2YWx1ZT0i0J3QtdGCIi8+DQoJCTx1aXRleHQgbmFtZT0iV0FSTklOR01TR19USVRMRVNUUklORyIgdmFsdWU9ItCf0YDQtdC00YPQv9GA0LXQttC00LXQvdC40LUg0L4g0L3QsNCy0LjQs9Cw0YbQuNC4INCyINC+0L/RgNC+0YHQtSIvPg0KCQk8dWl0ZXh0IG5hbWU9IldBUk5JTkdNU0dfTVNHU1RSSU5HIiB2YWx1ZT0i0JIg0L7Qv9GA0L7RgdC1INC+0YHRgtCw0LvQuNGB0Ywg0L3QtdC+0YLQstC10YfQtdC90L3Ri9C1INCy0L7Qv9GA0L7RgdGLLtCd0LDQttCw0YLQuNC1INC60L3QvtC/0LrQuCAmcXVvdDvQlNCwJnF1b3Q7INC/0YDQuNCy0LXQtNC10YIg0Log0LfQsNC60YDRi9GC0LjRjiDQvtC/0YDQvtGB0LAuINCd0LDQttCw0YLQuNC1INC60L3QvtC/0LrQuCAmcXVvdDvQndC10YImcXVvdDsg0L/RgNC+0LTQvtC70LbQuNGCINC+0L/RgNC+0YEuIi8+DQoJCTx1aXRleHQgbmFtZT0iSU5GT1JNQVRJT05fSDI2NF9GTEFTSFBMQVlFUiIgdmFsdWU9ItCi0LXQutGD0YnQsNGPINCy0LXRgNGB0LjRjyDQv9GA0L7QuNCz0YDRi9Cy0LDRgtC10LvRjyBGbGFzaCBQbGF5ZXIsINGD0YHRgtCw0L3QvtCy0LvQtdC90L3QsNGPINC90LAg0Y3RgtC+0Lwg0LrQvtC80L/RjNGO0YLQtdGA0LUsINC90LUg0L/QvtC00LTQtdGA0LbQuNCy0LDQtdGCINGN0YLQviDQstC40LTQtdC+LiDQqdC10LvQutC90LjRgtC1INCyINC+0LHQu9Cw0YHRgtC4INCy0LjQtNC10L4sINGH0YLQvtCx0Ysg0LfQsNCz0YDRg9C30LjRgtGMINC/0L7RgdC70LXQtNC90Y7RjiDQstC10YDRgdC40Y4g0L/RgNC+0LjQs9GA0YvQstCw0YLQtdC70Y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Qn9C+0LrQsNC30YvQstCw0YLRjCDQstGA0LXQt9C60YMg0YPRh9Cw0YHRgtC90LjQutCw0LwiLz4NCgkJPHVpdGV4dCBuYW1lPSJNVVRFIiB2YWx1ZT0i0J7RgtC60LvRjtGH0LjRgtGMINC30LLRg9C6Ii8+DQoJCTx1aXRleHQgbmFtZT0iRE9DV1JBUF9USVRMRSIgdmFsdWU9ItCS0LvQvtC20LXQvdC40LUg0LIg0YTQsNC50LsgQWRvYmUgUHJlc2VudGVyIi8+DQoJCTx1aXRleHQgbmFtZT0iRE9DV1JBUF9NU0ciIHZhbHVlPSLQodC+0YXRgNCw0L3QuNGC0Ywg0LIg0L/QsNC/0LrRgyAmcXVvdDvQnNC+0Lkg0LrQvtC80L/RjNGO0YLQtdGAJnF1b3Q7Ii8+DQoJCTx1aXRleHQgbmFtZT0iRE9DV1JBUF9QUk9NUFQiIHZhbHVlPSLQqdC10LvQutC90YPRgtGMINC00LvRjyDQt9Cw0LPRgNGD0LfQutC4Ii8+DQoJPC9sYW5ndWFnZT4NCjwvY29uZmlndXJhdGlvbj4NCiAg"/>
  <p:tag name="MMPROD_DATA" val="&lt;object type=&quot;10002&quot; unique_id=&quot;901&quot;&gt;&lt;property id=&quot;10007&quot; value=&quot;Next&quot;/&gt;&lt;property id=&quot;10008&quot; value=&quot;Back&quot;/&gt;&lt;property id=&quot;10009&quot; value=&quot;Submit&quot;/&gt;&lt;property id=&quot;10012&quot; value=&quot;0&quot;/&gt;&lt;property id=&quot;10022&quot; value=&quot;Try again - click CLEAR button&quot;/&gt;&lt;property id=&quot;10068&quot; value=&quot;Correct - Click anywhere or press Control Y to continue&quot;/&gt;&lt;property id=&quot;10069&quot; value=&quot;Incorrect - Click anywhere or press Control Y to continue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Clear&quot;/&gt;&lt;property id=&quot;10128&quot; value=&quot;Click to clear&quot;/&gt;&lt;property id=&quot;10133&quot; value=&quot;0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1&quot;/&gt;&lt;property id=&quot;10183&quot; value=&quot;You must answer the question before continuing&quot;/&gt;&lt;property id=&quot;10185&quot; value=&quot;1&quot;/&gt;&lt;property id=&quot;10188&quot; value=&quot;The time to answer this question has expired.&quot;/&gt;&lt;property id=&quot;10189&quot; value=&quot;1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1&quot; value=&quot;&amp;lt;Format Name=&amp;quot;Presentation Default&amp;quot;&amp;gt;&amp;lt;Question FontName=&amp;quot;Arial&amp;quot; IsBold=&amp;quot;0&amp;quot; IsItalic=&amp;quot;0&amp;quot; IsUnderline=&amp;quot;0&amp;quot; FontSize=&amp;quot;40&amp;quot;/&amp;gt;&amp;lt;Answer FontName=&amp;quot;Arial&amp;quot; IsBold=&amp;quot;0&amp;quot; IsItalic=&amp;quot;0&amp;quot; IsUnderline=&amp;quot;0&amp;quot; FontSize=&amp;quot;24&amp;quot;/&amp;gt;&amp;lt;Button FontName=&amp;quot;Arial&amp;quot; IsBold=&amp;quot;0&amp;quot; IsItalic=&amp;quot;0&amp;quot; IsUnderline=&amp;quot;0&amp;quot; FontSize=&amp;quot;14&amp;quot;/&amp;gt;&amp;lt;Message FontName=&amp;quot;Arial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property id=&quot;10235&quot; value=&quot;0&quot;/&gt;&lt;property id=&quot;10236&quot; value=&quot;0&quot;/&gt;&lt;property id=&quot;10237&quot; value=&quot;0&quot;/&gt;&lt;property id=&quot;10238&quot; value=&quot;-1&quot;/&gt;&lt;property id=&quot;10239&quot; value=&quot;-1&quot;/&gt;&lt;property id=&quot;10240&quot; value=&quot;-1&quot;/&gt;&lt;property id=&quot;10241&quot; value=&quot;-1&quot;/&gt;&lt;property id=&quot;10242&quot; value=&quot;-1&quot;/&gt;&lt;property id=&quot;10243&quot; value=&quot;-1&quot;/&gt;&lt;property id=&quot;10244&quot; value=&quot;1&quot;/&gt;&lt;property id=&quot;10245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037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-1&quot;/&gt;&lt;property id=&quot;10015&quot; value=&quot;1&quot;/&gt;&lt;property id=&quot;10016&quot; value=&quot;0&quot;/&gt;&lt;property id=&quot;10017&quot; value=&quot;1&quot;/&gt;&lt;property id=&quot;10018&quot; value=&quot;1&quot;/&gt;&lt;property id=&quot;10029&quot; value=&quot;2&quot;/&gt;&lt;property id=&quot;10072&quot; value=&quot;Quiz10037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You answered this correctly!&quot;/&gt;&lt;property id=&quot;10172&quot; value=&quot;You did not answer this question completely&quot;/&gt;&lt;property id=&quot;10173&quot; value=&quot;Your answer:&quot;/&gt;&lt;property id=&quot;10174&quot; value=&quot;The correct answer is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70&quot;/&gt;&lt;object type=&quot;10062&quot; unique_id=&quot;10039&quot;&gt;&lt;object type=&quot;10050&quot; unique_id=&quot;10040&quot;&gt;&lt;property id=&quot;10020&quot; value=&quot;2&quot;/&gt;&lt;property id=&quot;10102&quot; value=&quot;1&quot;/&gt;&lt;property id=&quot;10191&quot; value=&quot;-1&quot;/&gt;&lt;/object&gt;&lt;object type=&quot;10051&quot; unique_id=&quot;10041&quot;&gt;&lt;property id=&quot;10020&quot; value=&quot;2&quot;/&gt;&lt;property id=&quot;10102&quot; value=&quot;1&quot;/&gt;&lt;property id=&quot;10191&quot; value=&quot;-1&quot;/&gt;&lt;/object&gt;&lt;/object&gt;&lt;object type=&quot;10061&quot; unique_id=&quot;20000&quot;/&gt;&lt;/object&gt;&lt;/object&gt;&lt;/object&gt;"/>
  <p:tag name="MMPROD_NEXTUNIQUEID" val="10447"/>
  <p:tag name="MMPROD_UIDATA" val="&lt;database version=&quot;11.0&quot;&gt;&lt;object type=&quot;1&quot; unique_id=&quot;10001&quot;&gt;&lt;property id=&quot;20141&quot; value=&quot;Thoracic Cross-Sectional Anatomy: Mediastinum&quot;/&gt;&lt;property id=&quot;20144&quot; value=&quot;1&quot;/&gt;&lt;property id=&quot;20146&quot; value=&quot;0&quot;/&gt;&lt;property id=&quot;20147&quot; value=&quot;0&quot;/&gt;&lt;property id=&quot;20148&quot; value=&quot;5&quot;/&gt;&lt;property id=&quot;20184&quot; value=&quot;7&quot;/&gt;&lt;property id=&quot;20193&quot; value=&quot;-1&quot;/&gt;&lt;property id=&quot;20519&quot; value=&quot;0&quot;/&gt;&lt;property id=&quot;20700&quot; value=&quot;0&quot;/&gt;&lt;object type=&quot;2&quot; unique_id=&quot;11660&quot;&gt;&lt;object type=&quot;3&quot; unique_id=&quot;213742&quot;&gt;&lt;property id=&quot;20148&quot; value=&quot;5&quot;/&gt;&lt;property id=&quot;20300&quot; value=&quot;Slide 1&quot;/&gt;&lt;property id=&quot;20307&quot; value=&quot;289&quot;/&gt;&lt;/object&gt;&lt;object type=&quot;3&quot; unique_id=&quot;213744&quot;&gt;&lt;property id=&quot;20148&quot; value=&quot;5&quot;/&gt;&lt;property id=&quot;20300&quot; value=&quot;Slide 2 - &amp;quot;Learning Objectives&amp;quot;&quot;/&gt;&lt;property id=&quot;20307&quot; value=&quot;291&quot;/&gt;&lt;/object&gt;&lt;object type=&quot;3&quot; unique_id=&quot;213747&quot;&gt;&lt;property id=&quot;20148&quot; value=&quot;5&quot;/&gt;&lt;property id=&quot;20300&quot; value=&quot;Slide 31&quot;/&gt;&lt;property id=&quot;20307&quot; value=&quot;292&quot;/&gt;&lt;/object&gt;&lt;object type=&quot;3&quot; unique_id=&quot;227776&quot;&gt;&lt;property id=&quot;20148&quot; value=&quot;5&quot;/&gt;&lt;property id=&quot;20300&quot; value=&quot;Slide 12&quot;/&gt;&lt;property id=&quot;20307&quot; value=&quot;309&quot;/&gt;&lt;/object&gt;&lt;object type=&quot;3&quot; unique_id=&quot;227791&quot;&gt;&lt;property id=&quot;20148&quot; value=&quot;5&quot;/&gt;&lt;property id=&quot;20300&quot; value=&quot;Slide 20 - &amp;quot;Precepting Pitfall #1&amp;quot;&quot;/&gt;&lt;property id=&quot;20307&quot; value=&quot;316&quot;/&gt;&lt;/object&gt;&lt;object type=&quot;3&quot; unique_id=&quot;227792&quot;&gt;&lt;property id=&quot;20148&quot; value=&quot;5&quot;/&gt;&lt;property id=&quot;20300&quot; value=&quot;Slide 26 - &amp;quot;Precepting Pitfall #4&amp;quot;&quot;/&gt;&lt;property id=&quot;20307&quot; value=&quot;317&quot;/&gt;&lt;/object&gt;&lt;object type=&quot;3&quot; unique_id=&quot;227793&quot;&gt;&lt;property id=&quot;20148&quot; value=&quot;5&quot;/&gt;&lt;property id=&quot;20300&quot; value=&quot;Slide 24 - &amp;quot;Precepting Pitfall #3&amp;quot;&quot;/&gt;&lt;property id=&quot;20307&quot; value=&quot;320&quot;/&gt;&lt;/object&gt;&lt;object type=&quot;3&quot; unique_id=&quot;227795&quot;&gt;&lt;property id=&quot;20148&quot; value=&quot;5&quot;/&gt;&lt;property id=&quot;20300&quot; value=&quot;Slide 28 - &amp;quot;Precepting Pitfall #5&amp;quot;&quot;/&gt;&lt;property id=&quot;20307&quot; value=&quot;322&quot;/&gt;&lt;/object&gt;&lt;object type=&quot;3&quot; unique_id=&quot;343981&quot;&gt;&lt;property id=&quot;20148&quot; value=&quot;5&quot;/&gt;&lt;property id=&quot;20300&quot; value=&quot;Slide 3 - &amp;quot;Who’s in the room?&amp;quot;&quot;/&gt;&lt;property id=&quot;20307&quot; value=&quot;338&quot;/&gt;&lt;/object&gt;&lt;object type=&quot;3&quot; unique_id=&quot;343982&quot;&gt;&lt;property id=&quot;20148&quot; value=&quot;5&quot;/&gt;&lt;property id=&quot;20300&quot; value=&quot;Slide 4&quot;/&gt;&lt;property id=&quot;20307&quot; value=&quot;360&quot;/&gt;&lt;/object&gt;&lt;object type=&quot;3&quot; unique_id=&quot;343983&quot;&gt;&lt;property id=&quot;20148&quot; value=&quot;5&quot;/&gt;&lt;property id=&quot;20300&quot; value=&quot;Slide 5&quot;/&gt;&lt;property id=&quot;20307&quot; value=&quot;362&quot;/&gt;&lt;/object&gt;&lt;object type=&quot;3&quot; unique_id=&quot;343984&quot;&gt;&lt;property id=&quot;20148&quot; value=&quot;5&quot;/&gt;&lt;property id=&quot;20300&quot; value=&quot;Slide 6 - &amp;quot;Framing the Work&amp;quot;&quot;/&gt;&lt;property id=&quot;20307&quot; value=&quot;345&quot;/&gt;&lt;/object&gt;&lt;object type=&quot;3&quot; unique_id=&quot;343985&quot;&gt;&lt;property id=&quot;20148&quot; value=&quot;5&quot;/&gt;&lt;property id=&quot;20300&quot; value=&quot;Slide 7 - &amp;quot;Framing the Work&amp;quot;&quot;/&gt;&lt;property id=&quot;20307&quot; value=&quot;384&quot;/&gt;&lt;/object&gt;&lt;object type=&quot;3&quot; unique_id=&quot;343986&quot;&gt;&lt;property id=&quot;20148&quot; value=&quot;5&quot;/&gt;&lt;property id=&quot;20300&quot; value=&quot;Slide 8 - &amp;quot;Framing the Work&amp;quot;&quot;/&gt;&lt;property id=&quot;20307&quot; value=&quot;385&quot;/&gt;&lt;/object&gt;&lt;object type=&quot;3&quot; unique_id=&quot;343987&quot;&gt;&lt;property id=&quot;20148&quot; value=&quot;5&quot;/&gt;&lt;property id=&quot;20300&quot; value=&quot;Slide 9&quot;/&gt;&lt;property id=&quot;20307&quot; value=&quot;337&quot;/&gt;&lt;/object&gt;&lt;object type=&quot;3&quot; unique_id=&quot;343988&quot;&gt;&lt;property id=&quot;20148&quot; value=&quot;5&quot;/&gt;&lt;property id=&quot;20300&quot; value=&quot;Slide 10 - &amp;quot;Prime the learner&amp;quot;&quot;/&gt;&lt;property id=&quot;20307&quot; value=&quot;343&quot;/&gt;&lt;/object&gt;&lt;object type=&quot;3&quot; unique_id=&quot;343989&quot;&gt;&lt;property id=&quot;20148&quot; value=&quot;5&quot;/&gt;&lt;property id=&quot;20300&quot; value=&quot;Slide 11 - &amp;quot;Prime the learner for a patient encounter&amp;quot;&quot;/&gt;&lt;property id=&quot;20307&quot; value=&quot;339&quot;/&gt;&lt;/object&gt;&lt;object type=&quot;3&quot; unique_id=&quot;343990&quot;&gt;&lt;property id=&quot;20148&quot; value=&quot;5&quot;/&gt;&lt;property id=&quot;20300&quot; value=&quot;Slide 13 - &amp;quot;Prime the Learner&amp;quot;&quot;/&gt;&lt;property id=&quot;20307&quot; value=&quot;367&quot;/&gt;&lt;/object&gt;&lt;object type=&quot;3&quot; unique_id=&quot;343991&quot;&gt;&lt;property id=&quot;20148&quot; value=&quot;5&quot;/&gt;&lt;property id=&quot;20300&quot; value=&quot;Slide 14&quot;/&gt;&lt;property id=&quot;20307&quot; value=&quot;340&quot;/&gt;&lt;/object&gt;&lt;object type=&quot;3&quot; unique_id=&quot;343992&quot;&gt;&lt;property id=&quot;20148&quot; value=&quot;5&quot;/&gt;&lt;property id=&quot;20300&quot; value=&quot;Slide 15&quot;/&gt;&lt;property id=&quot;20307&quot; value=&quot;365&quot;/&gt;&lt;/object&gt;&lt;object type=&quot;3&quot; unique_id=&quot;343993&quot;&gt;&lt;property id=&quot;20148&quot; value=&quot;5&quot;/&gt;&lt;property id=&quot;20300&quot; value=&quot;Slide 16&quot;/&gt;&lt;property id=&quot;20307&quot; value=&quot;366&quot;/&gt;&lt;/object&gt;&lt;object type=&quot;3&quot; unique_id=&quot;343994&quot;&gt;&lt;property id=&quot;20148&quot; value=&quot;5&quot;/&gt;&lt;property id=&quot;20300&quot; value=&quot;Slide 17 - &amp;quot;Do our pre-work &amp;quot;&quot;/&gt;&lt;property id=&quot;20307&quot; value=&quot;379&quot;/&gt;&lt;/object&gt;&lt;object type=&quot;3&quot; unique_id=&quot;343995&quot;&gt;&lt;property id=&quot;20148&quot; value=&quot;5&quot;/&gt;&lt;property id=&quot;20300&quot; value=&quot;Slide 18 - &amp;quot;Precepting Pitfalls&amp;quot;&quot;/&gt;&lt;property id=&quot;20307&quot; value=&quot;370&quot;/&gt;&lt;/object&gt;&lt;object type=&quot;3&quot; unique_id=&quot;343996&quot;&gt;&lt;property id=&quot;20148&quot; value=&quot;5&quot;/&gt;&lt;property id=&quot;20300&quot; value=&quot;Slide 19&quot;/&gt;&lt;property id=&quot;20307&quot; value=&quot;368&quot;/&gt;&lt;/object&gt;&lt;object type=&quot;3&quot; unique_id=&quot;343997&quot;&gt;&lt;property id=&quot;20148&quot; value=&quot;5&quot;/&gt;&lt;property id=&quot;20300&quot; value=&quot;Slide 21 - &amp;quot;Avoiding the Closed Question&amp;quot;&quot;/&gt;&lt;property id=&quot;20307&quot; value=&quot;380&quot;/&gt;&lt;/object&gt;&lt;object type=&quot;3&quot; unique_id=&quot;343998&quot;&gt;&lt;property id=&quot;20148&quot; value=&quot;5&quot;/&gt;&lt;property id=&quot;20300&quot; value=&quot;Slide 22 - &amp;quot;Precepting Pitfall #2&amp;quot;&quot;/&gt;&lt;property id=&quot;20307&quot; value=&quot;377&quot;/&gt;&lt;/object&gt;&lt;object type=&quot;3&quot; unique_id=&quot;343999&quot;&gt;&lt;property id=&quot;20148&quot; value=&quot;5&quot;/&gt;&lt;property id=&quot;20300&quot; value=&quot;Slide 23 - &amp;quot;Avoiding the “Read My Mind” Question&amp;quot;&quot;/&gt;&lt;property id=&quot;20307&quot; value=&quot;381&quot;/&gt;&lt;/object&gt;&lt;object type=&quot;3&quot; unique_id=&quot;344000&quot;&gt;&lt;property id=&quot;20148&quot; value=&quot;5&quot;/&gt;&lt;property id=&quot;20300&quot; value=&quot;Slide 25 - &amp;quot;How to Avoid Taking Over&amp;quot;&quot;/&gt;&lt;property id=&quot;20307&quot; value=&quot;382&quot;/&gt;&lt;/object&gt;&lt;object type=&quot;3&quot; unique_id=&quot;344001&quot;&gt;&lt;property id=&quot;20148&quot; value=&quot;5&quot;/&gt;&lt;property id=&quot;20300&quot; value=&quot;Slide 27 - &amp;quot;Avoiding the Monologue&amp;quot;&quot;/&gt;&lt;property id=&quot;20307&quot; value=&quot;383&quot;/&gt;&lt;/object&gt;&lt;object type=&quot;3&quot; unique_id=&quot;344002&quot;&gt;&lt;property id=&quot;20148&quot; value=&quot;5&quot;/&gt;&lt;property id=&quot;20300&quot; value=&quot;Slide 29 - &amp;quot;Preventing Pitfalls in Precepting&amp;quot;&quot;/&gt;&lt;property id=&quot;20307&quot; value=&quot;358&quot;/&gt;&lt;/object&gt;&lt;object type=&quot;3&quot; unique_id=&quot;344003&quot;&gt;&lt;property id=&quot;20148&quot; value=&quot;5&quot;/&gt;&lt;property id=&quot;20300&quot; value=&quot;Slide 30 - &amp;quot;Summary&amp;quot;&quot;/&gt;&lt;property id=&quot;20307&quot; value=&quot;357&quot;/&gt;&lt;/object&gt;&lt;/object&gt;&lt;object type=&quot;8&quot; unique_id=&quot;11786&quot;&gt;&lt;/object&gt;&lt;object type=&quot;4&quot; unique_id=&quot;17454&quot;&gt;&lt;/object&gt;&lt;object type=&quot;10&quot; unique_id=&quot;17455&quot;&gt;&lt;object type=&quot;11&quot; unique_id=&quot;17456&quot;&gt;&lt;property id=&quot;20180&quot; value=&quot;1&quot;/&gt;&lt;property id=&quot;20181&quot; value=&quot;1&quot;/&gt;&lt;property id=&quot;20183&quot; value=&quot;1&quot;/&gt;&lt;/object&gt;&lt;object type=&quot;12&quot; unique_id=&quot;57775&quot;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heme/theme1.xml><?xml version="1.0" encoding="utf-8"?>
<a:theme xmlns:a="http://schemas.openxmlformats.org/drawingml/2006/main" name="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E7B3312499E5469AE2EF210ACB54BB" ma:contentTypeVersion="12" ma:contentTypeDescription="Create a new document." ma:contentTypeScope="" ma:versionID="6207dcd28ed52db4cfc278e23aa5f389">
  <xsd:schema xmlns:xsd="http://www.w3.org/2001/XMLSchema" xmlns:xs="http://www.w3.org/2001/XMLSchema" xmlns:p="http://schemas.microsoft.com/office/2006/metadata/properties" xmlns:ns3="6b0bfa83-824a-4ec4-bb6e-1330bcecb254" xmlns:ns4="1d2250e8-ae7b-4f73-91b4-f29cf3f56b47" targetNamespace="http://schemas.microsoft.com/office/2006/metadata/properties" ma:root="true" ma:fieldsID="b7fbcb8eb2c14b91be0311e8a5367b4c" ns3:_="" ns4:_="">
    <xsd:import namespace="6b0bfa83-824a-4ec4-bb6e-1330bcecb254"/>
    <xsd:import namespace="1d2250e8-ae7b-4f73-91b4-f29cf3f56b4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bfa83-824a-4ec4-bb6e-1330bcecb2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2250e8-ae7b-4f73-91b4-f29cf3f56b4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98B537E-EC17-4112-8656-C5925783B8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bfa83-824a-4ec4-bb6e-1330bcecb254"/>
    <ds:schemaRef ds:uri="1d2250e8-ae7b-4f73-91b4-f29cf3f56b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E433B7D-1FA8-45D4-B3B3-9A651742D8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D5F7AB-5883-4EF7-8B30-9B8332C40403}">
  <ds:schemaRefs>
    <ds:schemaRef ds:uri="6b0bfa83-824a-4ec4-bb6e-1330bcecb254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terms/"/>
    <ds:schemaRef ds:uri="1d2250e8-ae7b-4f73-91b4-f29cf3f56b47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25828</TotalTime>
  <Words>1234</Words>
  <Application>Microsoft Office PowerPoint</Application>
  <PresentationFormat>Widescreen</PresentationFormat>
  <Paragraphs>247</Paragraphs>
  <Slides>31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Cambria</vt:lpstr>
      <vt:lpstr>Times New Roman</vt:lpstr>
      <vt:lpstr>Default Design</vt:lpstr>
      <vt:lpstr>PowerPoint Presentation</vt:lpstr>
      <vt:lpstr>Learning Objectives</vt:lpstr>
      <vt:lpstr>Who’s in the room?</vt:lpstr>
      <vt:lpstr>PowerPoint Presentation</vt:lpstr>
      <vt:lpstr>PowerPoint Presentation</vt:lpstr>
      <vt:lpstr>Framing the Work</vt:lpstr>
      <vt:lpstr>Framing the Work</vt:lpstr>
      <vt:lpstr>Framing the Work</vt:lpstr>
      <vt:lpstr>PowerPoint Presentation</vt:lpstr>
      <vt:lpstr>Prime the learner</vt:lpstr>
      <vt:lpstr>Prime the learner for a patient encounter</vt:lpstr>
      <vt:lpstr>PowerPoint Presentation</vt:lpstr>
      <vt:lpstr>Prime the Learner</vt:lpstr>
      <vt:lpstr>PowerPoint Presentation</vt:lpstr>
      <vt:lpstr>PowerPoint Presentation</vt:lpstr>
      <vt:lpstr>PowerPoint Presentation</vt:lpstr>
      <vt:lpstr>Do our pre-work </vt:lpstr>
      <vt:lpstr>Precepting Pitfalls</vt:lpstr>
      <vt:lpstr>PowerPoint Presentation</vt:lpstr>
      <vt:lpstr>Precepting Pitfall #1</vt:lpstr>
      <vt:lpstr>Avoiding the Closed Question</vt:lpstr>
      <vt:lpstr>Precepting Pitfall #2</vt:lpstr>
      <vt:lpstr>Avoiding the “Read My Mind” Question</vt:lpstr>
      <vt:lpstr>Precepting Pitfall #3</vt:lpstr>
      <vt:lpstr>How to Avoid Taking Over</vt:lpstr>
      <vt:lpstr>Precepting Pitfall #4</vt:lpstr>
      <vt:lpstr>Avoiding the Monologue</vt:lpstr>
      <vt:lpstr>Precepting Pitfall #5</vt:lpstr>
      <vt:lpstr>Preventing Pitfalls in Precepting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Ayoob, Andres</dc:creator>
  <cp:lastModifiedBy>Ayoob, Andres</cp:lastModifiedBy>
  <cp:revision>731</cp:revision>
  <cp:lastPrinted>2019-09-17T14:52:41Z</cp:lastPrinted>
  <dcterms:created xsi:type="dcterms:W3CDTF">1601-01-01T00:00:00Z</dcterms:created>
  <dcterms:modified xsi:type="dcterms:W3CDTF">2020-05-20T17:22:16Z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0x0101002BE7B3312499E5469AE2EF210ACB54BB</vt:lpwstr>
  </property>
</Properties>
</file>